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0" autoAdjust="0"/>
    <p:restoredTop sz="94660"/>
  </p:normalViewPr>
  <p:slideViewPr>
    <p:cSldViewPr>
      <p:cViewPr varScale="1">
        <p:scale>
          <a:sx n="103" d="100"/>
          <a:sy n="103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2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7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8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4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72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7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1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8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6B04F-AC10-4A5B-A4F3-040FDB42FD50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0DE19-89DE-4A7A-A3CA-D5A2173B3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5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Radio Occultation From POD to Bending Angle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Bin </a:t>
            </a:r>
            <a:r>
              <a:rPr lang="en-US" dirty="0" smtClean="0"/>
              <a:t>Zhang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627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867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Leo Precise Orbit Determination</a:t>
            </a:r>
          </a:p>
          <a:p>
            <a:pPr lvl="1"/>
            <a:r>
              <a:rPr lang="en-US" dirty="0" smtClean="0"/>
              <a:t>Understand and run Bernese Software</a:t>
            </a:r>
          </a:p>
          <a:p>
            <a:pPr lvl="1"/>
            <a:r>
              <a:rPr lang="en-US" dirty="0" smtClean="0"/>
              <a:t>Understand errors in orbital interpolation and coordinate transformation</a:t>
            </a:r>
          </a:p>
          <a:p>
            <a:pPr lvl="1"/>
            <a:r>
              <a:rPr lang="en-US" dirty="0" smtClean="0"/>
              <a:t>Leo Receiver Clock error estimation</a:t>
            </a:r>
          </a:p>
          <a:p>
            <a:pPr lvl="1"/>
            <a:r>
              <a:rPr lang="en-US" dirty="0" smtClean="0"/>
              <a:t>Understand LEO attitude (Quaternions , ECEF/ECI coordinates, Space Craft/Instrument )</a:t>
            </a:r>
          </a:p>
          <a:p>
            <a:r>
              <a:rPr lang="en-US" dirty="0" smtClean="0"/>
              <a:t>RO Event Determination</a:t>
            </a:r>
          </a:p>
          <a:p>
            <a:pPr lvl="1"/>
            <a:r>
              <a:rPr lang="en-US" dirty="0" smtClean="0"/>
              <a:t>Readers for GPS observations as phase and pseudo range.</a:t>
            </a:r>
          </a:p>
          <a:p>
            <a:pPr lvl="1"/>
            <a:r>
              <a:rPr lang="en-US" dirty="0" smtClean="0"/>
              <a:t>Determine observation intervals to separate each RO event in both OCC and POD antenna observations. </a:t>
            </a:r>
          </a:p>
          <a:p>
            <a:pPr lvl="1"/>
            <a:r>
              <a:rPr lang="en-US" dirty="0" smtClean="0"/>
              <a:t>SNR check, phase scaling factor, cycle slip removal, phase model calculation</a:t>
            </a:r>
          </a:p>
          <a:p>
            <a:pPr lvl="1"/>
            <a:r>
              <a:rPr lang="en-US" dirty="0" smtClean="0"/>
              <a:t>Pair RO event from OCC antenna with event from POD antenna (1Hz or high rate) for single differencing. </a:t>
            </a:r>
          </a:p>
          <a:p>
            <a:r>
              <a:rPr lang="en-US" dirty="0" smtClean="0"/>
              <a:t>Excess Phase Model </a:t>
            </a:r>
          </a:p>
          <a:p>
            <a:pPr lvl="1"/>
            <a:r>
              <a:rPr lang="en-US" dirty="0" smtClean="0"/>
              <a:t>For each RO event</a:t>
            </a:r>
          </a:p>
          <a:p>
            <a:pPr lvl="1"/>
            <a:r>
              <a:rPr lang="en-US" dirty="0" smtClean="0"/>
              <a:t>Calculate atmospheric path delay (excess phase) from raw observation</a:t>
            </a:r>
          </a:p>
          <a:p>
            <a:pPr marL="914400" lvl="2" indent="0">
              <a:buNone/>
            </a:pPr>
            <a:r>
              <a:rPr lang="en-US" dirty="0" smtClean="0"/>
              <a:t>Contributions from LEO/GNSS range, clock errors of Leo and GNSS, general relativity, phase windup etc.</a:t>
            </a:r>
          </a:p>
          <a:p>
            <a:pPr lvl="1"/>
            <a:r>
              <a:rPr lang="en-US" dirty="0" smtClean="0"/>
              <a:t>Determine excess </a:t>
            </a:r>
            <a:r>
              <a:rPr lang="en-US" dirty="0" err="1" smtClean="0"/>
              <a:t>doppler</a:t>
            </a:r>
            <a:r>
              <a:rPr lang="en-US" dirty="0" smtClean="0"/>
              <a:t> shift</a:t>
            </a:r>
          </a:p>
          <a:p>
            <a:pPr lvl="1"/>
            <a:r>
              <a:rPr lang="en-US" dirty="0" smtClean="0"/>
              <a:t>Cycle slip and Navigation Data Modulation removal. </a:t>
            </a:r>
          </a:p>
          <a:p>
            <a:r>
              <a:rPr lang="en-US" dirty="0" smtClean="0"/>
              <a:t>Bending Angle/refractivity Calculation</a:t>
            </a:r>
          </a:p>
          <a:p>
            <a:pPr lvl="1"/>
            <a:r>
              <a:rPr lang="en-US" dirty="0" smtClean="0"/>
              <a:t>Using ROPP to do the integration</a:t>
            </a:r>
          </a:p>
          <a:p>
            <a:pPr lvl="1"/>
            <a:r>
              <a:rPr lang="en-US" dirty="0" smtClean="0"/>
              <a:t>Using ROPP for internal bit </a:t>
            </a:r>
            <a:r>
              <a:rPr lang="en-US" dirty="0" err="1" smtClean="0"/>
              <a:t>correation</a:t>
            </a:r>
            <a:r>
              <a:rPr lang="en-US" dirty="0" smtClean="0"/>
              <a:t> to remove cycle slips</a:t>
            </a:r>
          </a:p>
          <a:p>
            <a:pPr lvl="1"/>
            <a:r>
              <a:rPr lang="en-US" dirty="0" err="1" smtClean="0"/>
              <a:t>Decodeing</a:t>
            </a:r>
            <a:r>
              <a:rPr lang="en-US" dirty="0" smtClean="0"/>
              <a:t> GPS/</a:t>
            </a:r>
            <a:r>
              <a:rPr lang="en-US" dirty="0" err="1" smtClean="0"/>
              <a:t>GlONASS</a:t>
            </a:r>
            <a:r>
              <a:rPr lang="en-US" dirty="0" smtClean="0"/>
              <a:t> Navigation Bit time </a:t>
            </a:r>
            <a:r>
              <a:rPr lang="en-US" dirty="0" smtClean="0"/>
              <a:t>series</a:t>
            </a:r>
          </a:p>
          <a:p>
            <a:r>
              <a:rPr lang="en-US" dirty="0" smtClean="0"/>
              <a:t>RO data validation, inter-mission/inter center comparison, Climate monitoring using RO datasets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93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and Important Work</a:t>
            </a:r>
            <a:endParaRPr lang="en-US" dirty="0"/>
          </a:p>
        </p:txBody>
      </p:sp>
      <p:pic>
        <p:nvPicPr>
          <p:cNvPr id="4" name="Picture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76400"/>
            <a:ext cx="3429000" cy="1295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1752600"/>
            <a:ext cx="295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Bernese POD</a:t>
            </a:r>
            <a:r>
              <a:rPr lang="en-US" sz="1200" dirty="0" smtClean="0"/>
              <a:t> compared with UCAR </a:t>
            </a:r>
            <a:endParaRPr lang="en-US" sz="1200" dirty="0" smtClean="0"/>
          </a:p>
          <a:p>
            <a:r>
              <a:rPr lang="en-US" sz="1200" dirty="0" smtClean="0"/>
              <a:t>POD </a:t>
            </a:r>
            <a:r>
              <a:rPr lang="en-US" sz="1200" dirty="0" smtClean="0"/>
              <a:t>in X(ECEF) direction for </a:t>
            </a:r>
            <a:r>
              <a:rPr lang="en-US" sz="1200" b="1" dirty="0" smtClean="0"/>
              <a:t>COSMIC-1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grpSp>
        <p:nvGrpSpPr>
          <p:cNvPr id="9" name="Group 8"/>
          <p:cNvGrpSpPr/>
          <p:nvPr/>
        </p:nvGrpSpPr>
        <p:grpSpPr>
          <a:xfrm>
            <a:off x="6324600" y="1630749"/>
            <a:ext cx="2819400" cy="1417251"/>
            <a:chOff x="357908" y="3220888"/>
            <a:chExt cx="4046451" cy="1031677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908" y="3220888"/>
              <a:ext cx="4046451" cy="1031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742833" y="3861031"/>
              <a:ext cx="3276601" cy="33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Bernese COSMIC-2 CLOCK ERROR</a:t>
              </a:r>
              <a:endParaRPr lang="en-US" sz="1200" b="1" dirty="0"/>
            </a:p>
          </p:txBody>
        </p:sp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713506"/>
            <a:ext cx="2971800" cy="1266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566160" y="23241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/>
              <a:t>Bernese </a:t>
            </a:r>
            <a:r>
              <a:rPr lang="en-US" sz="1200" b="1" dirty="0" smtClean="0"/>
              <a:t>Orbit Kinetic Solution</a:t>
            </a:r>
            <a:r>
              <a:rPr lang="en-US" sz="1200" dirty="0" smtClean="0"/>
              <a:t> compared</a:t>
            </a:r>
          </a:p>
          <a:p>
            <a:r>
              <a:rPr lang="en-US" sz="1200" dirty="0" smtClean="0"/>
              <a:t> </a:t>
            </a:r>
            <a:r>
              <a:rPr lang="en-US" sz="1200" dirty="0"/>
              <a:t>with UCAR POD </a:t>
            </a:r>
            <a:r>
              <a:rPr lang="en-US" sz="1200" dirty="0" smtClean="0"/>
              <a:t>in X </a:t>
            </a:r>
            <a:r>
              <a:rPr lang="en-US" sz="1200" dirty="0"/>
              <a:t>for </a:t>
            </a:r>
            <a:r>
              <a:rPr lang="en-US" sz="1200" b="1" dirty="0" smtClean="0"/>
              <a:t>COSMIC-2</a:t>
            </a:r>
            <a:r>
              <a:rPr lang="en-US" sz="1200" dirty="0" smtClean="0"/>
              <a:t> </a:t>
            </a:r>
            <a:endParaRPr lang="en-US" sz="1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257800" y="1630749"/>
                <a:ext cx="66717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1630749"/>
                <a:ext cx="66717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81000" y="1371600"/>
            <a:ext cx="5606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1. Bernese Software for POD and CLOCK error estimation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059545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2. Excess phase model/calculation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8707" y="4516950"/>
            <a:ext cx="4654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ROPP Bending Angle/Refractivity calculation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0234" y="5477270"/>
            <a:ext cx="477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4. Validation/Calibration RO Products from different missions</a:t>
            </a:r>
            <a:endParaRPr lang="en-US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07" y="3348488"/>
            <a:ext cx="2902527" cy="116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817423" y="3464709"/>
            <a:ext cx="1897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Cycle Slip Detection in phase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817423" y="3919508"/>
            <a:ext cx="10527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(</a:t>
            </a:r>
            <a:r>
              <a:rPr lang="en-US" sz="1400" dirty="0" err="1"/>
              <a:t>GeoOptics</a:t>
            </a:r>
            <a:r>
              <a:rPr lang="en-US" sz="1400" dirty="0"/>
              <a:t>)</a:t>
            </a:r>
            <a:endParaRPr lang="en-US" sz="1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221" y="3401626"/>
            <a:ext cx="1416779" cy="982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581400" y="3448366"/>
            <a:ext cx="881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C2 Excess</a:t>
            </a:r>
          </a:p>
          <a:p>
            <a:r>
              <a:rPr lang="en-US" sz="1400" dirty="0" smtClean="0"/>
              <a:t> phase</a:t>
            </a:r>
            <a:endParaRPr lang="en-US" sz="1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76600"/>
            <a:ext cx="1828800" cy="2736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051" y="3288919"/>
            <a:ext cx="1750384" cy="2749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630985" y="4073396"/>
            <a:ext cx="54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C-1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077200" y="4104563"/>
            <a:ext cx="1005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C-2/L1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13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Papers/Presentations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b="1" dirty="0" smtClean="0"/>
              <a:t>Presentations</a:t>
            </a:r>
          </a:p>
          <a:p>
            <a:pPr lvl="1"/>
            <a:r>
              <a:rPr lang="en-US" sz="1400" b="1" dirty="0" err="1" smtClean="0"/>
              <a:t>Zhang,B</a:t>
            </a:r>
            <a:r>
              <a:rPr lang="en-US" sz="1400" dirty="0"/>
              <a:t>., S. Ho, </a:t>
            </a:r>
            <a:r>
              <a:rPr lang="en-US" sz="1400" dirty="0" err="1"/>
              <a:t>X.Shao</a:t>
            </a:r>
            <a:r>
              <a:rPr lang="en-US" sz="1400" dirty="0"/>
              <a:t> and </a:t>
            </a:r>
            <a:r>
              <a:rPr lang="en-US" sz="1400" dirty="0" err="1"/>
              <a:t>C.Cao</a:t>
            </a:r>
            <a:r>
              <a:rPr lang="en-US" sz="1400" dirty="0"/>
              <a:t>, Using Radio Occultation observations to detect ATMS brightness temperature bias, International Radio Occultation Working Group (IROWG), </a:t>
            </a:r>
            <a:r>
              <a:rPr lang="en-US" sz="1400" dirty="0" err="1"/>
              <a:t>Helsingør</a:t>
            </a:r>
            <a:r>
              <a:rPr lang="en-US" sz="1400" dirty="0"/>
              <a:t>, Denmark, 09/19-09/25,2019 (poster). </a:t>
            </a:r>
          </a:p>
          <a:p>
            <a:pPr lvl="1"/>
            <a:r>
              <a:rPr lang="en-US" sz="1400" dirty="0" err="1" smtClean="0"/>
              <a:t>Cao,C</a:t>
            </a:r>
            <a:r>
              <a:rPr lang="en-US" sz="1400" dirty="0"/>
              <a:t>., E.M. Lynch, </a:t>
            </a:r>
            <a:r>
              <a:rPr lang="en-US" sz="1400" b="1" dirty="0"/>
              <a:t>B. Zhang</a:t>
            </a:r>
            <a:r>
              <a:rPr lang="en-US" sz="1400" dirty="0"/>
              <a:t>, T. </a:t>
            </a:r>
            <a:r>
              <a:rPr lang="en-US" sz="1400" dirty="0" err="1"/>
              <a:t>Reale</a:t>
            </a:r>
            <a:r>
              <a:rPr lang="en-US" sz="1400" dirty="0"/>
              <a:t> and Y. Bai. GNSS-RO Data Quality Assurance for Operational Weather Forecast Using the Integrated Calibration, Verification and Validation System, AMS, Phoenix, AZ, 2019 (poster)</a:t>
            </a:r>
          </a:p>
          <a:p>
            <a:pPr lvl="1"/>
            <a:r>
              <a:rPr lang="en-US" sz="1400" b="1" dirty="0"/>
              <a:t>Zhang, B</a:t>
            </a:r>
            <a:r>
              <a:rPr lang="en-US" sz="1400" dirty="0"/>
              <a:t>., E. M. Lynch, C. Cao, X. Shao, and L. Lin. Recent Results in the Validation and Monitoring of COSMIC Radio Occultation Performance, AMS, Phoenix, AZ, 2019 (Talk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b="1" dirty="0"/>
              <a:t>Zhang, B</a:t>
            </a:r>
            <a:r>
              <a:rPr lang="en-US" sz="1400" b="1" dirty="0" smtClean="0"/>
              <a:t>., </a:t>
            </a:r>
            <a:r>
              <a:rPr lang="en-US" sz="1400" dirty="0" smtClean="0"/>
              <a:t>SP </a:t>
            </a:r>
            <a:r>
              <a:rPr lang="en-US" sz="1400" dirty="0"/>
              <a:t>Ho, X Shao and C Cao. Error Assessments in the GNSS Radio Occultation Excess Phase/Bending Angle </a:t>
            </a:r>
            <a:r>
              <a:rPr lang="en-US" sz="1400" dirty="0" smtClean="0"/>
              <a:t>Calculation, AMS, </a:t>
            </a:r>
            <a:r>
              <a:rPr lang="en-US" sz="1400" dirty="0" err="1" smtClean="0"/>
              <a:t>boston</a:t>
            </a:r>
            <a:r>
              <a:rPr lang="en-US" sz="1400" dirty="0" smtClean="0"/>
              <a:t>, MA, 2020 (talk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dirty="0" smtClean="0"/>
              <a:t>Papers (to be)</a:t>
            </a:r>
          </a:p>
          <a:p>
            <a:pPr lvl="1"/>
            <a:r>
              <a:rPr lang="en-US" dirty="0" smtClean="0"/>
              <a:t>RO L1a to L1B processing </a:t>
            </a:r>
          </a:p>
          <a:p>
            <a:pPr lvl="1"/>
            <a:r>
              <a:rPr lang="en-US" dirty="0" smtClean="0"/>
              <a:t>ATMS/RO inter-comparison (?)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4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453</Words>
  <Application>Microsoft Office PowerPoint</Application>
  <PresentationFormat>On-screen Show (4:3)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Radio Occultation From POD to Bending Angle</vt:lpstr>
      <vt:lpstr>Statement of Work</vt:lpstr>
      <vt:lpstr>Current and Important Work</vt:lpstr>
      <vt:lpstr>Papers/Presentations</vt:lpstr>
    </vt:vector>
  </TitlesOfParts>
  <Company>ESSIC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 Occultation From POD to Bending Angle</dc:title>
  <dc:creator>Bin Zhang</dc:creator>
  <cp:lastModifiedBy>Bin Zhang</cp:lastModifiedBy>
  <cp:revision>26</cp:revision>
  <dcterms:created xsi:type="dcterms:W3CDTF">2020-03-03T21:25:56Z</dcterms:created>
  <dcterms:modified xsi:type="dcterms:W3CDTF">2020-03-04T19:00:41Z</dcterms:modified>
</cp:coreProperties>
</file>