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Lst>
  <p:notesMasterIdLst>
    <p:notesMasterId r:id="rId30"/>
  </p:notesMasterIdLst>
  <p:sldIdLst>
    <p:sldId id="256" r:id="rId5"/>
    <p:sldId id="294" r:id="rId6"/>
    <p:sldId id="279" r:id="rId7"/>
    <p:sldId id="295" r:id="rId8"/>
    <p:sldId id="306" r:id="rId9"/>
    <p:sldId id="315" r:id="rId10"/>
    <p:sldId id="316" r:id="rId11"/>
    <p:sldId id="284" r:id="rId12"/>
    <p:sldId id="318" r:id="rId13"/>
    <p:sldId id="321" r:id="rId14"/>
    <p:sldId id="311" r:id="rId15"/>
    <p:sldId id="288" r:id="rId16"/>
    <p:sldId id="293" r:id="rId17"/>
    <p:sldId id="292" r:id="rId18"/>
    <p:sldId id="289" r:id="rId19"/>
    <p:sldId id="275" r:id="rId20"/>
    <p:sldId id="320" r:id="rId21"/>
    <p:sldId id="314" r:id="rId22"/>
    <p:sldId id="319" r:id="rId23"/>
    <p:sldId id="322" r:id="rId24"/>
    <p:sldId id="302" r:id="rId25"/>
    <p:sldId id="323" r:id="rId26"/>
    <p:sldId id="324" r:id="rId27"/>
    <p:sldId id="325" r:id="rId28"/>
    <p:sldId id="32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p:restoredTop sz="94643"/>
  </p:normalViewPr>
  <p:slideViewPr>
    <p:cSldViewPr>
      <p:cViewPr varScale="1">
        <p:scale>
          <a:sx n="115" d="100"/>
          <a:sy n="115" d="100"/>
        </p:scale>
        <p:origin x="320"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659D3E-2FA1-48CA-A53D-57B322AD1CD5}" type="datetimeFigureOut">
              <a:rPr lang="en-US" smtClean="0"/>
              <a:t>1/28/20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58A38E-3D01-4195-8546-E712E51022D7}" type="slidenum">
              <a:rPr lang="en-US" smtClean="0"/>
              <a:t>‹#›</a:t>
            </a:fld>
            <a:endParaRPr lang="en-US"/>
          </a:p>
        </p:txBody>
      </p:sp>
    </p:spTree>
    <p:extLst>
      <p:ext uri="{BB962C8B-B14F-4D97-AF65-F5344CB8AC3E}">
        <p14:creationId xmlns:p14="http://schemas.microsoft.com/office/powerpoint/2010/main" val="28818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8A38E-3D01-4195-8546-E712E51022D7}" type="slidenum">
              <a:rPr lang="en-US" smtClean="0"/>
              <a:t>19</a:t>
            </a:fld>
            <a:endParaRPr lang="en-US"/>
          </a:p>
        </p:txBody>
      </p:sp>
    </p:spTree>
    <p:extLst>
      <p:ext uri="{BB962C8B-B14F-4D97-AF65-F5344CB8AC3E}">
        <p14:creationId xmlns:p14="http://schemas.microsoft.com/office/powerpoint/2010/main" val="1216556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C1B042-BBF5-40C3-90F5-584DF03BB793}" type="datetime1">
              <a:rPr lang="en-US" smtClean="0"/>
              <a:t>1/28/20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CD59F-73F5-4E86-A0D5-A0725211DC50}" type="slidenum">
              <a:rPr lang="en-US" smtClean="0"/>
              <a:t>‹#›</a:t>
            </a:fld>
            <a:endParaRPr lang="en-US"/>
          </a:p>
        </p:txBody>
      </p:sp>
    </p:spTree>
    <p:extLst>
      <p:ext uri="{BB962C8B-B14F-4D97-AF65-F5344CB8AC3E}">
        <p14:creationId xmlns:p14="http://schemas.microsoft.com/office/powerpoint/2010/main" val="2992637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C99411-4AE0-4356-B5D3-E419D6C503EA}" type="datetime1">
              <a:rPr lang="en-US" smtClean="0"/>
              <a:t>1/28/20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CD59F-73F5-4E86-A0D5-A0725211DC50}" type="slidenum">
              <a:rPr lang="en-US" smtClean="0"/>
              <a:t>‹#›</a:t>
            </a:fld>
            <a:endParaRPr lang="en-US"/>
          </a:p>
        </p:txBody>
      </p:sp>
    </p:spTree>
    <p:extLst>
      <p:ext uri="{BB962C8B-B14F-4D97-AF65-F5344CB8AC3E}">
        <p14:creationId xmlns:p14="http://schemas.microsoft.com/office/powerpoint/2010/main" val="407323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524D4B-E409-41CB-B7EC-549AB506035F}" type="datetime1">
              <a:rPr lang="en-US" smtClean="0"/>
              <a:t>1/28/20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CD59F-73F5-4E86-A0D5-A0725211DC50}" type="slidenum">
              <a:rPr lang="en-US" smtClean="0"/>
              <a:t>‹#›</a:t>
            </a:fld>
            <a:endParaRPr lang="en-US"/>
          </a:p>
        </p:txBody>
      </p:sp>
    </p:spTree>
    <p:extLst>
      <p:ext uri="{BB962C8B-B14F-4D97-AF65-F5344CB8AC3E}">
        <p14:creationId xmlns:p14="http://schemas.microsoft.com/office/powerpoint/2010/main" val="1923627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348875-6F50-4B6E-B749-ED83339F13B6}" type="datetime1">
              <a:rPr lang="en-US" smtClean="0">
                <a:solidFill>
                  <a:prstClr val="black">
                    <a:tint val="75000"/>
                  </a:prstClr>
                </a:solidFill>
              </a:rPr>
              <a:t>1/28/20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9701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917F97-A45B-45DA-B1B1-60BDD66951F8}" type="datetime1">
              <a:rPr lang="en-US" smtClean="0">
                <a:solidFill>
                  <a:prstClr val="black">
                    <a:tint val="75000"/>
                  </a:prstClr>
                </a:solidFill>
              </a:rPr>
              <a:t>1/28/20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408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470B87-33FE-4972-BAEC-3875331F5934}" type="datetime1">
              <a:rPr lang="en-US" smtClean="0">
                <a:solidFill>
                  <a:prstClr val="black">
                    <a:tint val="75000"/>
                  </a:prstClr>
                </a:solidFill>
              </a:rPr>
              <a:t>1/28/20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909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ED2DC4-95E3-4190-8771-48F1B7F6E20E}" type="datetime1">
              <a:rPr lang="en-US" smtClean="0">
                <a:solidFill>
                  <a:prstClr val="black">
                    <a:tint val="75000"/>
                  </a:prstClr>
                </a:solidFill>
              </a:rPr>
              <a:t>1/28/20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3016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73E13F-299B-405E-AE28-91EDE03C82F8}" type="datetime1">
              <a:rPr lang="en-US" smtClean="0">
                <a:solidFill>
                  <a:prstClr val="black">
                    <a:tint val="75000"/>
                  </a:prstClr>
                </a:solidFill>
              </a:rPr>
              <a:t>1/28/20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556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63285A-5AF3-4E4A-954E-4A48A2573B20}" type="datetime1">
              <a:rPr lang="en-US" smtClean="0">
                <a:solidFill>
                  <a:prstClr val="black">
                    <a:tint val="75000"/>
                  </a:prstClr>
                </a:solidFill>
              </a:rPr>
              <a:t>1/28/20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841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580E93-523E-4D64-94F5-6C65EBBC6AC9}" type="datetime1">
              <a:rPr lang="en-US" smtClean="0">
                <a:solidFill>
                  <a:prstClr val="black">
                    <a:tint val="75000"/>
                  </a:prstClr>
                </a:solidFill>
              </a:rPr>
              <a:t>1/28/20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9175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6BD66C-85A7-4BCC-B933-270D946CA9D5}" type="datetime1">
              <a:rPr lang="en-US" smtClean="0">
                <a:solidFill>
                  <a:prstClr val="black">
                    <a:tint val="75000"/>
                  </a:prstClr>
                </a:solidFill>
              </a:rPr>
              <a:t>1/28/20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648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8DE3D0-1370-43D5-9685-409C8992EF10}" type="datetime1">
              <a:rPr lang="en-US" smtClean="0"/>
              <a:t>1/28/20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CD59F-73F5-4E86-A0D5-A0725211DC50}" type="slidenum">
              <a:rPr lang="en-US" smtClean="0"/>
              <a:t>‹#›</a:t>
            </a:fld>
            <a:endParaRPr lang="en-US"/>
          </a:p>
        </p:txBody>
      </p:sp>
    </p:spTree>
    <p:extLst>
      <p:ext uri="{BB962C8B-B14F-4D97-AF65-F5344CB8AC3E}">
        <p14:creationId xmlns:p14="http://schemas.microsoft.com/office/powerpoint/2010/main" val="1693947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11DD25-6749-4CBF-AD7C-23F145844257}" type="datetime1">
              <a:rPr lang="en-US" smtClean="0">
                <a:solidFill>
                  <a:prstClr val="black">
                    <a:tint val="75000"/>
                  </a:prstClr>
                </a:solidFill>
              </a:rPr>
              <a:t>1/28/20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2593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59A25D-9264-4318-9361-6B0CC121E965}" type="datetime1">
              <a:rPr lang="en-US" smtClean="0">
                <a:solidFill>
                  <a:prstClr val="black">
                    <a:tint val="75000"/>
                  </a:prstClr>
                </a:solidFill>
              </a:rPr>
              <a:t>1/28/20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597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E99908-6444-4A70-8016-BF16DA2FAB11}" type="datetime1">
              <a:rPr lang="en-US" smtClean="0">
                <a:solidFill>
                  <a:prstClr val="black">
                    <a:tint val="75000"/>
                  </a:prstClr>
                </a:solidFill>
              </a:rPr>
              <a:t>1/28/20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6654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AD3F85-5A40-4D6B-8EB8-B4DE87B0EA7F}" type="datetime1">
              <a:rPr lang="en-US" smtClean="0">
                <a:solidFill>
                  <a:prstClr val="black">
                    <a:tint val="75000"/>
                  </a:prstClr>
                </a:solidFill>
              </a:rPr>
              <a:t>1/28/20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13AA57-428F-4916-8284-1A9CAD100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21397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27A3AB-DF16-48B1-BA5C-F19A8272CCD7}" type="datetime1">
              <a:rPr lang="en-US" smtClean="0">
                <a:solidFill>
                  <a:prstClr val="black">
                    <a:tint val="75000"/>
                  </a:prstClr>
                </a:solidFill>
              </a:rPr>
              <a:t>1/28/20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13AA57-428F-4916-8284-1A9CAD100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684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8645F5-E9A8-4823-901E-C009C2C42F8C}" type="datetime1">
              <a:rPr lang="en-US" smtClean="0">
                <a:solidFill>
                  <a:prstClr val="black">
                    <a:tint val="75000"/>
                  </a:prstClr>
                </a:solidFill>
              </a:rPr>
              <a:t>1/28/20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13AA57-428F-4916-8284-1A9CAD100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08712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382F45-A951-40EF-9716-999FB4BC2F89}" type="datetime1">
              <a:rPr lang="en-US" smtClean="0">
                <a:solidFill>
                  <a:prstClr val="black">
                    <a:tint val="75000"/>
                  </a:prstClr>
                </a:solidFill>
              </a:rPr>
              <a:t>1/28/20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13AA57-428F-4916-8284-1A9CAD100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867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9F5467-7975-4086-B8F1-553FB8C741DC}" type="datetime1">
              <a:rPr lang="en-US" smtClean="0">
                <a:solidFill>
                  <a:prstClr val="black">
                    <a:tint val="75000"/>
                  </a:prstClr>
                </a:solidFill>
              </a:rPr>
              <a:t>1/28/20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13AA57-428F-4916-8284-1A9CAD100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1242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2B1071-2CFA-47B0-BCB6-79E25CE1CD4F}" type="datetime1">
              <a:rPr lang="en-US" smtClean="0">
                <a:solidFill>
                  <a:prstClr val="black">
                    <a:tint val="75000"/>
                  </a:prstClr>
                </a:solidFill>
              </a:rPr>
              <a:t>1/28/20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13AA57-428F-4916-8284-1A9CAD100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9259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3524E4-BFBF-487E-A609-A99CD74FFFE7}" type="datetime1">
              <a:rPr lang="en-US" smtClean="0">
                <a:solidFill>
                  <a:prstClr val="black">
                    <a:tint val="75000"/>
                  </a:prstClr>
                </a:solidFill>
              </a:rPr>
              <a:t>1/28/20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13AA57-428F-4916-8284-1A9CAD100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0551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B95C3-6CA2-4830-8384-DBBFFFAB222D}" type="datetime1">
              <a:rPr lang="en-US" smtClean="0"/>
              <a:t>1/28/20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CD59F-73F5-4E86-A0D5-A0725211DC50}" type="slidenum">
              <a:rPr lang="en-US" smtClean="0"/>
              <a:t>‹#›</a:t>
            </a:fld>
            <a:endParaRPr lang="en-US"/>
          </a:p>
        </p:txBody>
      </p:sp>
    </p:spTree>
    <p:extLst>
      <p:ext uri="{BB962C8B-B14F-4D97-AF65-F5344CB8AC3E}">
        <p14:creationId xmlns:p14="http://schemas.microsoft.com/office/powerpoint/2010/main" val="29512912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1B5471-0383-4EF3-825A-29E56E741100}" type="datetime1">
              <a:rPr lang="en-US" smtClean="0">
                <a:solidFill>
                  <a:prstClr val="black">
                    <a:tint val="75000"/>
                  </a:prstClr>
                </a:solidFill>
              </a:rPr>
              <a:t>1/28/20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13AA57-428F-4916-8284-1A9CAD100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10197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590307-A2DB-4C85-8DC0-B5B7036D74DF}" type="datetime1">
              <a:rPr lang="en-US" smtClean="0">
                <a:solidFill>
                  <a:prstClr val="black">
                    <a:tint val="75000"/>
                  </a:prstClr>
                </a:solidFill>
              </a:rPr>
              <a:t>1/28/20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13AA57-428F-4916-8284-1A9CAD100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97900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77AC58-A28D-4963-8FCD-95C049C75CBD}" type="datetime1">
              <a:rPr lang="en-US" smtClean="0">
                <a:solidFill>
                  <a:prstClr val="black">
                    <a:tint val="75000"/>
                  </a:prstClr>
                </a:solidFill>
              </a:rPr>
              <a:t>1/28/20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13AA57-428F-4916-8284-1A9CAD100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3723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D80E1F-7C66-4F42-8F54-11D5220F3B2B}" type="datetime1">
              <a:rPr lang="en-US" smtClean="0">
                <a:solidFill>
                  <a:prstClr val="black">
                    <a:tint val="75000"/>
                  </a:prstClr>
                </a:solidFill>
              </a:rPr>
              <a:t>1/28/20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13AA57-428F-4916-8284-1A9CAD100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80987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D42C98E-1B1D-4F52-AF7C-3E830642CD6D}" type="datetime1">
              <a:rPr lang="en-US" smtClean="0">
                <a:solidFill>
                  <a:prstClr val="black">
                    <a:tint val="75000"/>
                  </a:prstClr>
                </a:solidFill>
              </a:rPr>
              <a:t>1/28/20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94CCDE-2BE5-4D97-A3E5-E81383006C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0131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2F3E8E-F6EB-4C5E-9EE7-8BF9B7986AFC}" type="datetime1">
              <a:rPr lang="en-US" smtClean="0">
                <a:solidFill>
                  <a:prstClr val="black">
                    <a:tint val="75000"/>
                  </a:prstClr>
                </a:solidFill>
              </a:rPr>
              <a:t>1/28/20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94CCDE-2BE5-4D97-A3E5-E81383006C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83632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6B3795-5137-4BEB-A28B-318B5479B761}" type="datetime1">
              <a:rPr lang="en-US" smtClean="0">
                <a:solidFill>
                  <a:prstClr val="black">
                    <a:tint val="75000"/>
                  </a:prstClr>
                </a:solidFill>
              </a:rPr>
              <a:t>1/28/20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94CCDE-2BE5-4D97-A3E5-E81383006C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49864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D1E881-56A5-4A70-B0AC-C353F99421BA}" type="datetime1">
              <a:rPr lang="en-US" smtClean="0">
                <a:solidFill>
                  <a:prstClr val="black">
                    <a:tint val="75000"/>
                  </a:prstClr>
                </a:solidFill>
              </a:rPr>
              <a:t>1/28/20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94CCDE-2BE5-4D97-A3E5-E81383006C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5267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EC2ED1-BAC8-4F5C-91EA-565B9621231F}" type="datetime1">
              <a:rPr lang="en-US" smtClean="0">
                <a:solidFill>
                  <a:prstClr val="black">
                    <a:tint val="75000"/>
                  </a:prstClr>
                </a:solidFill>
              </a:rPr>
              <a:t>1/28/20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194CCDE-2BE5-4D97-A3E5-E81383006C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7956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F4A31E-2DD0-4EAD-9381-281BCCAF37AB}" type="datetime1">
              <a:rPr lang="en-US" smtClean="0">
                <a:solidFill>
                  <a:prstClr val="black">
                    <a:tint val="75000"/>
                  </a:prstClr>
                </a:solidFill>
              </a:rPr>
              <a:t>1/28/20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194CCDE-2BE5-4D97-A3E5-E81383006C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703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15FC4F-8B83-41EC-B7AC-6A3B3CC843CD}" type="datetime1">
              <a:rPr lang="en-US" smtClean="0"/>
              <a:t>1/28/20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CD59F-73F5-4E86-A0D5-A0725211DC50}" type="slidenum">
              <a:rPr lang="en-US" smtClean="0"/>
              <a:t>‹#›</a:t>
            </a:fld>
            <a:endParaRPr lang="en-US"/>
          </a:p>
        </p:txBody>
      </p:sp>
    </p:spTree>
    <p:extLst>
      <p:ext uri="{BB962C8B-B14F-4D97-AF65-F5344CB8AC3E}">
        <p14:creationId xmlns:p14="http://schemas.microsoft.com/office/powerpoint/2010/main" val="1447264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DC34E-E238-4F82-A3FC-3C22E668677A}" type="datetime1">
              <a:rPr lang="en-US" smtClean="0">
                <a:solidFill>
                  <a:prstClr val="black">
                    <a:tint val="75000"/>
                  </a:prstClr>
                </a:solidFill>
              </a:rPr>
              <a:t>1/28/20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94CCDE-2BE5-4D97-A3E5-E81383006C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43023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AC38DD-64EE-4F88-B7BF-C94DE3A14B3D}" type="datetime1">
              <a:rPr lang="en-US" smtClean="0">
                <a:solidFill>
                  <a:prstClr val="black">
                    <a:tint val="75000"/>
                  </a:prstClr>
                </a:solidFill>
              </a:rPr>
              <a:t>1/28/20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94CCDE-2BE5-4D97-A3E5-E81383006C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8780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650656-5F47-4DC4-A136-9D75607E0B50}" type="datetime1">
              <a:rPr lang="en-US" smtClean="0">
                <a:solidFill>
                  <a:prstClr val="black">
                    <a:tint val="75000"/>
                  </a:prstClr>
                </a:solidFill>
              </a:rPr>
              <a:t>1/28/20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94CCDE-2BE5-4D97-A3E5-E81383006C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1318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4A34A6-4FD5-44F5-A896-2D8DA4FE1C79}" type="datetime1">
              <a:rPr lang="en-US" smtClean="0">
                <a:solidFill>
                  <a:prstClr val="black">
                    <a:tint val="75000"/>
                  </a:prstClr>
                </a:solidFill>
              </a:rPr>
              <a:t>1/28/20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94CCDE-2BE5-4D97-A3E5-E81383006C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0280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1936C8-5F0F-40D1-B678-B05AFFE47B60}" type="datetime1">
              <a:rPr lang="en-US" smtClean="0">
                <a:solidFill>
                  <a:prstClr val="black">
                    <a:tint val="75000"/>
                  </a:prstClr>
                </a:solidFill>
              </a:rPr>
              <a:t>1/28/20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94CCDE-2BE5-4D97-A3E5-E81383006C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47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5E9E7C-EF38-4F83-871E-505D9E112AAB}" type="datetime1">
              <a:rPr lang="en-US" smtClean="0"/>
              <a:t>1/28/20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5CD59F-73F5-4E86-A0D5-A0725211DC50}" type="slidenum">
              <a:rPr lang="en-US" smtClean="0"/>
              <a:t>‹#›</a:t>
            </a:fld>
            <a:endParaRPr lang="en-US"/>
          </a:p>
        </p:txBody>
      </p:sp>
    </p:spTree>
    <p:extLst>
      <p:ext uri="{BB962C8B-B14F-4D97-AF65-F5344CB8AC3E}">
        <p14:creationId xmlns:p14="http://schemas.microsoft.com/office/powerpoint/2010/main" val="3611210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BE3121-59A3-49DB-BEEE-06022894C2FA}" type="datetime1">
              <a:rPr lang="en-US" smtClean="0"/>
              <a:t>1/28/20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5CD59F-73F5-4E86-A0D5-A0725211DC50}" type="slidenum">
              <a:rPr lang="en-US" smtClean="0"/>
              <a:t>‹#›</a:t>
            </a:fld>
            <a:endParaRPr lang="en-US"/>
          </a:p>
        </p:txBody>
      </p:sp>
    </p:spTree>
    <p:extLst>
      <p:ext uri="{BB962C8B-B14F-4D97-AF65-F5344CB8AC3E}">
        <p14:creationId xmlns:p14="http://schemas.microsoft.com/office/powerpoint/2010/main" val="409994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B6E9E0-635E-49FB-B27B-6B621F662CA7}" type="datetime1">
              <a:rPr lang="en-US" smtClean="0"/>
              <a:t>1/28/20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5CD59F-73F5-4E86-A0D5-A0725211DC50}" type="slidenum">
              <a:rPr lang="en-US" smtClean="0"/>
              <a:t>‹#›</a:t>
            </a:fld>
            <a:endParaRPr lang="en-US"/>
          </a:p>
        </p:txBody>
      </p:sp>
    </p:spTree>
    <p:extLst>
      <p:ext uri="{BB962C8B-B14F-4D97-AF65-F5344CB8AC3E}">
        <p14:creationId xmlns:p14="http://schemas.microsoft.com/office/powerpoint/2010/main" val="4147106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1E1EB6-8B85-4C2D-BA2D-F2735A6BFCEF}" type="datetime1">
              <a:rPr lang="en-US" smtClean="0"/>
              <a:t>1/28/20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CD59F-73F5-4E86-A0D5-A0725211DC50}" type="slidenum">
              <a:rPr lang="en-US" smtClean="0"/>
              <a:t>‹#›</a:t>
            </a:fld>
            <a:endParaRPr lang="en-US"/>
          </a:p>
        </p:txBody>
      </p:sp>
    </p:spTree>
    <p:extLst>
      <p:ext uri="{BB962C8B-B14F-4D97-AF65-F5344CB8AC3E}">
        <p14:creationId xmlns:p14="http://schemas.microsoft.com/office/powerpoint/2010/main" val="1079627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9D4958-1E3E-4B74-9A20-6CBE430F51A7}" type="datetime1">
              <a:rPr lang="en-US" smtClean="0"/>
              <a:t>1/28/20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CD59F-73F5-4E86-A0D5-A0725211DC50}" type="slidenum">
              <a:rPr lang="en-US" smtClean="0"/>
              <a:t>‹#›</a:t>
            </a:fld>
            <a:endParaRPr lang="en-US"/>
          </a:p>
        </p:txBody>
      </p:sp>
    </p:spTree>
    <p:extLst>
      <p:ext uri="{BB962C8B-B14F-4D97-AF65-F5344CB8AC3E}">
        <p14:creationId xmlns:p14="http://schemas.microsoft.com/office/powerpoint/2010/main" val="356434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9556C1-938D-4BD7-AC2F-849F4024E837}" type="datetime1">
              <a:rPr lang="en-US" smtClean="0"/>
              <a:t>1/28/20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CD59F-73F5-4E86-A0D5-A0725211DC50}" type="slidenum">
              <a:rPr lang="en-US" smtClean="0"/>
              <a:t>‹#›</a:t>
            </a:fld>
            <a:endParaRPr lang="en-US"/>
          </a:p>
        </p:txBody>
      </p:sp>
    </p:spTree>
    <p:extLst>
      <p:ext uri="{BB962C8B-B14F-4D97-AF65-F5344CB8AC3E}">
        <p14:creationId xmlns:p14="http://schemas.microsoft.com/office/powerpoint/2010/main" val="621793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E1BE8-3DCC-4903-8C8E-C3CBD26EC86E}" type="datetime1">
              <a:rPr lang="en-US" smtClean="0">
                <a:solidFill>
                  <a:prstClr val="black">
                    <a:tint val="75000"/>
                  </a:prstClr>
                </a:solidFill>
              </a:rPr>
              <a:t>1/28/20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8218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900B1B7-69AF-4E01-8AC7-41D0FBE3C09C}" type="datetime1">
              <a:rPr lang="en-US" smtClean="0">
                <a:solidFill>
                  <a:prstClr val="black">
                    <a:tint val="75000"/>
                  </a:prstClr>
                </a:solidFill>
              </a:rPr>
              <a:t>1/28/20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1613AA57-428F-4916-8284-1A9CAD100209}"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5779597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9E8D31-A7B6-489D-AF0C-7201703735D3}" type="datetime1">
              <a:rPr lang="en-US" smtClean="0">
                <a:solidFill>
                  <a:prstClr val="black">
                    <a:tint val="75000"/>
                  </a:prstClr>
                </a:solidFill>
              </a:rPr>
              <a:t>1/28/20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4CCDE-2BE5-4D97-A3E5-E81383006C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6425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image" Target="../media/image360.png"/><Relationship Id="rId1" Type="http://schemas.openxmlformats.org/officeDocument/2006/relationships/slideLayout" Target="../slideLayouts/slideLayout2.xml"/><Relationship Id="rId5" Type="http://schemas.openxmlformats.org/officeDocument/2006/relationships/image" Target="../media/image390.png"/><Relationship Id="rId4" Type="http://schemas.openxmlformats.org/officeDocument/2006/relationships/image" Target="../media/image38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22.png"/><Relationship Id="rId7" Type="http://schemas.openxmlformats.org/officeDocument/2006/relationships/image" Target="../media/image8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100.pn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70.png"/><Relationship Id="rId7" Type="http://schemas.openxmlformats.org/officeDocument/2006/relationships/image" Target="../media/image110.png"/><Relationship Id="rId12"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100.png"/><Relationship Id="rId11" Type="http://schemas.openxmlformats.org/officeDocument/2006/relationships/image" Target="../media/image30.png"/><Relationship Id="rId5" Type="http://schemas.openxmlformats.org/officeDocument/2006/relationships/image" Target="../media/image33.png"/><Relationship Id="rId10" Type="http://schemas.openxmlformats.org/officeDocument/2006/relationships/image" Target="../media/image34.png"/><Relationship Id="rId4" Type="http://schemas.openxmlformats.org/officeDocument/2006/relationships/image" Target="../media/image32.png"/><Relationship Id="rId9" Type="http://schemas.openxmlformats.org/officeDocument/2006/relationships/image" Target="../media/image1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a:t>Error Assessments in the GNSS Radio Occultation Excess Phase/Bending Angle Calculation</a:t>
            </a:r>
          </a:p>
        </p:txBody>
      </p:sp>
      <p:sp>
        <p:nvSpPr>
          <p:cNvPr id="3" name="Subtitle 2"/>
          <p:cNvSpPr>
            <a:spLocks noGrp="1"/>
          </p:cNvSpPr>
          <p:nvPr>
            <p:ph type="subTitle" idx="1"/>
          </p:nvPr>
        </p:nvSpPr>
        <p:spPr>
          <a:xfrm>
            <a:off x="1676400" y="3733800"/>
            <a:ext cx="6400800" cy="1752600"/>
          </a:xfrm>
        </p:spPr>
        <p:txBody>
          <a:bodyPr>
            <a:noAutofit/>
          </a:bodyPr>
          <a:lstStyle/>
          <a:p>
            <a:r>
              <a:rPr lang="en-US" sz="2800" dirty="0"/>
              <a:t>Bin Zhang</a:t>
            </a:r>
            <a:r>
              <a:rPr lang="en-US" sz="2800" baseline="30000" dirty="0"/>
              <a:t>1</a:t>
            </a:r>
            <a:r>
              <a:rPr lang="en-US" sz="2800" dirty="0"/>
              <a:t>, Shu-</a:t>
            </a:r>
            <a:r>
              <a:rPr lang="en-US" sz="2800" dirty="0" err="1"/>
              <a:t>peng</a:t>
            </a:r>
            <a:r>
              <a:rPr lang="en-US" sz="2800" dirty="0"/>
              <a:t> Ho</a:t>
            </a:r>
            <a:r>
              <a:rPr lang="en-US" sz="2800" baseline="30000" dirty="0"/>
              <a:t>2</a:t>
            </a:r>
            <a:r>
              <a:rPr lang="en-US" sz="2800" dirty="0"/>
              <a:t>,Xi Shao</a:t>
            </a:r>
            <a:r>
              <a:rPr lang="en-US" sz="2800" baseline="30000" dirty="0"/>
              <a:t>1</a:t>
            </a:r>
            <a:r>
              <a:rPr lang="en-US" sz="2800" dirty="0"/>
              <a:t> and</a:t>
            </a:r>
          </a:p>
          <a:p>
            <a:r>
              <a:rPr lang="en-US" sz="2800" dirty="0" err="1"/>
              <a:t>Changyong</a:t>
            </a:r>
            <a:r>
              <a:rPr lang="en-US" sz="2800" dirty="0"/>
              <a:t> Cao</a:t>
            </a:r>
            <a:r>
              <a:rPr lang="en-US" sz="2800" baseline="30000" dirty="0"/>
              <a:t>2</a:t>
            </a:r>
          </a:p>
          <a:p>
            <a:r>
              <a:rPr lang="en-US" sz="1800" baseline="30000" dirty="0"/>
              <a:t>1</a:t>
            </a:r>
            <a:r>
              <a:rPr lang="en-US" sz="1800" dirty="0"/>
              <a:t>CISESS/ESSIC, University of Maryland, College Park, USA</a:t>
            </a:r>
          </a:p>
          <a:p>
            <a:r>
              <a:rPr lang="en-US" sz="1800" baseline="30000" dirty="0"/>
              <a:t>2 </a:t>
            </a:r>
            <a:r>
              <a:rPr lang="en-US" sz="1800" dirty="0"/>
              <a:t>NOAA/STAR, College Park, USA</a:t>
            </a:r>
          </a:p>
          <a:p>
            <a:r>
              <a:rPr lang="en-US" sz="2800" dirty="0"/>
              <a:t>Jan. 14, 2019 </a:t>
            </a:r>
          </a:p>
          <a:p>
            <a:r>
              <a:rPr lang="en-US" sz="2800" dirty="0"/>
              <a:t>AMS Annual Meeting, Boston</a:t>
            </a:r>
          </a:p>
        </p:txBody>
      </p:sp>
      <p:sp>
        <p:nvSpPr>
          <p:cNvPr id="4" name="Slide Number Placeholder 3"/>
          <p:cNvSpPr>
            <a:spLocks noGrp="1"/>
          </p:cNvSpPr>
          <p:nvPr>
            <p:ph type="sldNum" sz="quarter" idx="12"/>
          </p:nvPr>
        </p:nvSpPr>
        <p:spPr/>
        <p:txBody>
          <a:bodyPr/>
          <a:lstStyle/>
          <a:p>
            <a:fld id="{915CD59F-73F5-4E86-A0D5-A0725211DC50}" type="slidenum">
              <a:rPr lang="en-US" smtClean="0"/>
              <a:t>1</a:t>
            </a:fld>
            <a:endParaRPr lang="en-US"/>
          </a:p>
        </p:txBody>
      </p:sp>
    </p:spTree>
    <p:extLst>
      <p:ext uri="{BB962C8B-B14F-4D97-AF65-F5344CB8AC3E}">
        <p14:creationId xmlns:p14="http://schemas.microsoft.com/office/powerpoint/2010/main" val="3919465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LEO Clock Error</a:t>
            </a:r>
            <a:br>
              <a:rPr lang="en-US" dirty="0"/>
            </a:br>
            <a:r>
              <a:rPr lang="en-US" dirty="0"/>
              <a:t>(Zero versus Single Differencing)</a:t>
            </a:r>
          </a:p>
        </p:txBody>
      </p:sp>
      <p:sp>
        <p:nvSpPr>
          <p:cNvPr id="4" name="Slide Number Placeholder 3"/>
          <p:cNvSpPr>
            <a:spLocks noGrp="1"/>
          </p:cNvSpPr>
          <p:nvPr>
            <p:ph type="sldNum" sz="quarter" idx="12"/>
          </p:nvPr>
        </p:nvSpPr>
        <p:spPr/>
        <p:txBody>
          <a:bodyPr/>
          <a:lstStyle/>
          <a:p>
            <a:fld id="{915CD59F-73F5-4E86-A0D5-A0725211DC50}" type="slidenum">
              <a:rPr lang="en-US" smtClean="0"/>
              <a:t>10</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6515100" cy="3038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90600" y="4999672"/>
            <a:ext cx="76962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Clock data out of Bernese usually with more than 1 second intervals.</a:t>
            </a:r>
          </a:p>
          <a:p>
            <a:pPr marL="285750" indent="-285750">
              <a:buFont typeface="Arial" panose="020B0604020202020204" pitchFamily="34" charset="0"/>
              <a:buChar char="•"/>
            </a:pPr>
            <a:r>
              <a:rPr lang="en-US" dirty="0"/>
              <a:t>High rate observations on OCC requires interpolation for zero differencing.</a:t>
            </a:r>
          </a:p>
          <a:p>
            <a:pPr marL="285750" indent="-285750">
              <a:buFont typeface="Arial" panose="020B0604020202020204" pitchFamily="34" charset="0"/>
              <a:buChar char="•"/>
            </a:pPr>
            <a:r>
              <a:rPr lang="en-US" dirty="0"/>
              <a:t>High rate reference link in POD antenna is necessary if the clock is not stable: interpolation errors can be large. </a:t>
            </a:r>
          </a:p>
        </p:txBody>
      </p:sp>
      <p:sp>
        <p:nvSpPr>
          <p:cNvPr id="6" name="TextBox 5"/>
          <p:cNvSpPr txBox="1"/>
          <p:nvPr/>
        </p:nvSpPr>
        <p:spPr>
          <a:xfrm>
            <a:off x="2209800" y="3276600"/>
            <a:ext cx="4800600" cy="923330"/>
          </a:xfrm>
          <a:prstGeom prst="rect">
            <a:avLst/>
          </a:prstGeom>
          <a:noFill/>
        </p:spPr>
        <p:txBody>
          <a:bodyPr wrap="square" rtlCol="0">
            <a:spAutoFit/>
          </a:bodyPr>
          <a:lstStyle/>
          <a:p>
            <a:r>
              <a:rPr lang="en-US" dirty="0">
                <a:solidFill>
                  <a:srgbClr val="00B050"/>
                </a:solidFill>
              </a:rPr>
              <a:t>Single Differencing CLOCK estimation using reference link observations from POD Antenna.</a:t>
            </a:r>
            <a:endParaRPr lang="en-US" dirty="0">
              <a:solidFill>
                <a:srgbClr val="FF0000"/>
              </a:solidFill>
            </a:endParaRPr>
          </a:p>
          <a:p>
            <a:r>
              <a:rPr lang="en-US" dirty="0">
                <a:solidFill>
                  <a:srgbClr val="FF0000"/>
                </a:solidFill>
              </a:rPr>
              <a:t>30 Seconds LEO CLOCK interpolated to OCC time</a:t>
            </a:r>
          </a:p>
        </p:txBody>
      </p:sp>
      <p:sp>
        <p:nvSpPr>
          <p:cNvPr id="7" name="TextBox 6"/>
          <p:cNvSpPr txBox="1"/>
          <p:nvPr/>
        </p:nvSpPr>
        <p:spPr>
          <a:xfrm>
            <a:off x="3810000" y="4507468"/>
            <a:ext cx="2438400" cy="369332"/>
          </a:xfrm>
          <a:prstGeom prst="rect">
            <a:avLst/>
          </a:prstGeom>
          <a:noFill/>
        </p:spPr>
        <p:txBody>
          <a:bodyPr wrap="square" rtlCol="0">
            <a:spAutoFit/>
          </a:bodyPr>
          <a:lstStyle/>
          <a:p>
            <a:r>
              <a:rPr lang="en-US" dirty="0"/>
              <a:t>Date: 2015-06-01 </a:t>
            </a:r>
          </a:p>
        </p:txBody>
      </p:sp>
    </p:spTree>
    <p:extLst>
      <p:ext uri="{BB962C8B-B14F-4D97-AF65-F5344CB8AC3E}">
        <p14:creationId xmlns:p14="http://schemas.microsoft.com/office/powerpoint/2010/main" val="2192023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692735"/>
            <a:ext cx="2667000" cy="2038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9381" y="228600"/>
            <a:ext cx="8229600" cy="1143000"/>
          </a:xfrm>
        </p:spPr>
        <p:txBody>
          <a:bodyPr>
            <a:noAutofit/>
          </a:bodyPr>
          <a:lstStyle/>
          <a:p>
            <a:r>
              <a:rPr lang="en-US" sz="2800" dirty="0"/>
              <a:t>Antenna Offset and Phase Center Variations</a:t>
            </a:r>
          </a:p>
        </p:txBody>
      </p:sp>
      <p:sp>
        <p:nvSpPr>
          <p:cNvPr id="3" name="Content Placeholder 2"/>
          <p:cNvSpPr>
            <a:spLocks noGrp="1"/>
          </p:cNvSpPr>
          <p:nvPr>
            <p:ph idx="1"/>
          </p:nvPr>
        </p:nvSpPr>
        <p:spPr>
          <a:xfrm>
            <a:off x="400308" y="2220666"/>
            <a:ext cx="8229600" cy="4525963"/>
          </a:xfrm>
        </p:spPr>
        <p:txBody>
          <a:bodyPr>
            <a:noAutofit/>
          </a:bodyPr>
          <a:lstStyle/>
          <a:p>
            <a:r>
              <a:rPr lang="en-US" sz="1800" dirty="0"/>
              <a:t>LEO Antenna Offsets and Antenna Phase center variation </a:t>
            </a:r>
          </a:p>
          <a:p>
            <a:pPr lvl="1"/>
            <a:r>
              <a:rPr lang="en-US" sz="1600" dirty="0"/>
              <a:t>Offset prelaunch determined. PCVs can update after launch. </a:t>
            </a:r>
          </a:p>
          <a:p>
            <a:pPr lvl="1"/>
            <a:r>
              <a:rPr lang="en-US" sz="1600" dirty="0"/>
              <a:t>Error can be present with Coordinate conversion (attitude).</a:t>
            </a:r>
          </a:p>
          <a:p>
            <a:pPr lvl="1"/>
            <a:r>
              <a:rPr lang="en-US" sz="1600" dirty="0"/>
              <a:t>Uncertainty can be more than few centimeter level from PCVs. </a:t>
            </a:r>
          </a:p>
          <a:p>
            <a:r>
              <a:rPr lang="en-US" sz="1800" dirty="0"/>
              <a:t>GNSS Antenna Offsets/Phase Center Variations</a:t>
            </a:r>
          </a:p>
          <a:p>
            <a:pPr lvl="1"/>
            <a:r>
              <a:rPr lang="en-US" sz="1600" dirty="0"/>
              <a:t>Broadcast by IGS, can be on the order of 2m. </a:t>
            </a:r>
          </a:p>
          <a:p>
            <a:pPr lvl="1"/>
            <a:r>
              <a:rPr lang="en-US" sz="1600" dirty="0"/>
              <a:t>GNSS attitude control</a:t>
            </a:r>
          </a:p>
          <a:p>
            <a:pPr lvl="2"/>
            <a:r>
              <a:rPr lang="en-US" sz="1600" dirty="0"/>
              <a:t>Orbit normal mode (ON) vs Yaw Steering mode</a:t>
            </a:r>
          </a:p>
          <a:p>
            <a:pPr lvl="2"/>
            <a:r>
              <a:rPr lang="en-US" sz="1600" dirty="0"/>
              <a:t>Attitude can be obtained from Sun, Earth and LEO vectors. </a:t>
            </a:r>
          </a:p>
          <a:p>
            <a:pPr lvl="2"/>
            <a:r>
              <a:rPr lang="en-US" sz="1600" dirty="0"/>
              <a:t>GNSS antenna pointing to earth, but not to satellite directly.</a:t>
            </a:r>
          </a:p>
          <a:p>
            <a:pPr lvl="2"/>
            <a:r>
              <a:rPr lang="en-US" sz="1600" dirty="0"/>
              <a:t>GPS/GLONASS/Galileo/</a:t>
            </a:r>
            <a:r>
              <a:rPr lang="en-US" sz="1600" dirty="0" err="1"/>
              <a:t>Beidou</a:t>
            </a:r>
            <a:r>
              <a:rPr lang="en-US" sz="1600" dirty="0"/>
              <a:t> difference</a:t>
            </a:r>
          </a:p>
          <a:p>
            <a:r>
              <a:rPr lang="en-US" sz="1800" dirty="0"/>
              <a:t>GNSS Antenna Phase Wind-up</a:t>
            </a:r>
          </a:p>
          <a:p>
            <a:pPr lvl="1"/>
            <a:r>
              <a:rPr lang="en-US" sz="1600" dirty="0"/>
              <a:t>Can be centimeter level due to </a:t>
            </a:r>
          </a:p>
          <a:p>
            <a:pPr marL="457200" lvl="1" indent="0">
              <a:buNone/>
            </a:pPr>
            <a:r>
              <a:rPr lang="en-US" sz="1600" dirty="0"/>
              <a:t>      Antenna rotating from attitude control.</a:t>
            </a:r>
          </a:p>
        </p:txBody>
      </p:sp>
      <p:sp>
        <p:nvSpPr>
          <p:cNvPr id="4" name="Slide Number Placeholder 3"/>
          <p:cNvSpPr>
            <a:spLocks noGrp="1"/>
          </p:cNvSpPr>
          <p:nvPr>
            <p:ph type="sldNum" sz="quarter" idx="12"/>
          </p:nvPr>
        </p:nvSpPr>
        <p:spPr/>
        <p:txBody>
          <a:bodyPr/>
          <a:lstStyle/>
          <a:p>
            <a:fld id="{915CD59F-73F5-4E86-A0D5-A0725211DC50}" type="slidenum">
              <a:rPr lang="en-US" smtClean="0"/>
              <a:t>11</a:t>
            </a:fld>
            <a:endParaRPr lang="en-US" dirty="0"/>
          </a:p>
        </p:txBody>
      </p:sp>
      <p:sp>
        <p:nvSpPr>
          <p:cNvPr id="5" name="TextBox 4"/>
          <p:cNvSpPr txBox="1"/>
          <p:nvPr/>
        </p:nvSpPr>
        <p:spPr>
          <a:xfrm>
            <a:off x="4979399" y="6397442"/>
            <a:ext cx="2438400" cy="338554"/>
          </a:xfrm>
          <a:prstGeom prst="rect">
            <a:avLst/>
          </a:prstGeom>
          <a:noFill/>
        </p:spPr>
        <p:txBody>
          <a:bodyPr wrap="square" rtlCol="0">
            <a:spAutoFit/>
          </a:bodyPr>
          <a:lstStyle/>
          <a:p>
            <a:r>
              <a:rPr lang="en-US" sz="1600" dirty="0" err="1"/>
              <a:t>Montenbruck</a:t>
            </a:r>
            <a:r>
              <a:rPr lang="en-US" sz="1600" dirty="0"/>
              <a:t> et. al.,2015</a:t>
            </a:r>
          </a:p>
        </p:txBody>
      </p:sp>
      <mc:AlternateContent xmlns:mc="http://schemas.openxmlformats.org/markup-compatibility/2006" xmlns:a14="http://schemas.microsoft.com/office/drawing/2010/main">
        <mc:Choice Requires="a14">
          <p:sp>
            <p:nvSpPr>
              <p:cNvPr id="7" name="Rectangle 6"/>
              <p:cNvSpPr/>
              <p:nvPr/>
            </p:nvSpPr>
            <p:spPr>
              <a:xfrm>
                <a:off x="1143000" y="1164947"/>
                <a:ext cx="7516609" cy="4650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000" i="1" dirty="0" smtClean="0">
                              <a:latin typeface="Cambria Math" panose="02040503050406030204" pitchFamily="18" charset="0"/>
                            </a:rPr>
                          </m:ctrlPr>
                        </m:sSubSupPr>
                        <m:e>
                          <m:r>
                            <a:rPr lang="en-US" sz="2000" i="1" dirty="0">
                              <a:latin typeface="Cambria Math"/>
                              <a:ea typeface="Cambria Math"/>
                            </a:rPr>
                            <m:t>𝜌</m:t>
                          </m:r>
                        </m:e>
                        <m:sub>
                          <m:r>
                            <a:rPr lang="en-US" sz="2000" i="1" dirty="0">
                              <a:latin typeface="Cambria Math"/>
                            </a:rPr>
                            <m:t>𝑟</m:t>
                          </m:r>
                        </m:sub>
                        <m:sup>
                          <m:r>
                            <a:rPr lang="en-US" sz="2000" i="1" dirty="0">
                              <a:latin typeface="Cambria Math"/>
                            </a:rPr>
                            <m:t>𝑠</m:t>
                          </m:r>
                        </m:sup>
                      </m:sSubSup>
                      <m:r>
                        <a:rPr lang="en-US" sz="2000" b="0" i="1" dirty="0" smtClean="0">
                          <a:latin typeface="Cambria Math"/>
                        </a:rPr>
                        <m:t>=</m:t>
                      </m:r>
                      <m:rad>
                        <m:radPr>
                          <m:degHide m:val="on"/>
                          <m:ctrlPr>
                            <a:rPr lang="en-US" sz="2000" b="0" i="1" dirty="0" smtClean="0">
                              <a:latin typeface="Cambria Math" panose="02040503050406030204" pitchFamily="18" charset="0"/>
                            </a:rPr>
                          </m:ctrlPr>
                        </m:radPr>
                        <m:deg/>
                        <m:e>
                          <m:sSup>
                            <m:sSupPr>
                              <m:ctrlPr>
                                <a:rPr lang="en-US" sz="2000" b="0" i="1" dirty="0" smtClean="0">
                                  <a:latin typeface="Cambria Math" panose="02040503050406030204" pitchFamily="18" charset="0"/>
                                </a:rPr>
                              </m:ctrlPr>
                            </m:sSupPr>
                            <m:e>
                              <m:r>
                                <a:rPr lang="en-US" sz="2000" i="1" dirty="0">
                                  <a:latin typeface="Cambria Math"/>
                                </a:rPr>
                                <m:t>(</m:t>
                              </m:r>
                              <m:sSup>
                                <m:sSupPr>
                                  <m:ctrlPr>
                                    <a:rPr lang="en-US" sz="2000" i="1" dirty="0">
                                      <a:latin typeface="Cambria Math" panose="02040503050406030204" pitchFamily="18" charset="0"/>
                                    </a:rPr>
                                  </m:ctrlPr>
                                </m:sSupPr>
                                <m:e>
                                  <m:r>
                                    <a:rPr lang="en-US" sz="2000" i="1" dirty="0">
                                      <a:latin typeface="Cambria Math"/>
                                    </a:rPr>
                                    <m:t>𝑥</m:t>
                                  </m:r>
                                </m:e>
                                <m:sup>
                                  <m:r>
                                    <a:rPr lang="en-US" sz="2000" i="1" dirty="0">
                                      <a:latin typeface="Cambria Math"/>
                                    </a:rPr>
                                    <m:t>𝑠</m:t>
                                  </m:r>
                                </m:sup>
                              </m:sSup>
                              <m:r>
                                <a:rPr lang="en-US" sz="2000" i="1" dirty="0">
                                  <a:latin typeface="Cambria Math"/>
                                </a:rPr>
                                <m:t>(</m:t>
                              </m:r>
                              <m:sSup>
                                <m:sSupPr>
                                  <m:ctrlPr>
                                    <a:rPr lang="en-US" sz="2000" i="1" dirty="0">
                                      <a:latin typeface="Cambria Math" panose="02040503050406030204" pitchFamily="18" charset="0"/>
                                    </a:rPr>
                                  </m:ctrlPr>
                                </m:sSupPr>
                                <m:e>
                                  <m:r>
                                    <a:rPr lang="en-US" sz="2000" i="1" dirty="0">
                                      <a:latin typeface="Cambria Math"/>
                                    </a:rPr>
                                    <m:t>𝑡</m:t>
                                  </m:r>
                                </m:e>
                                <m:sup>
                                  <m:r>
                                    <a:rPr lang="en-US" sz="2000" i="1" dirty="0">
                                      <a:latin typeface="Cambria Math"/>
                                    </a:rPr>
                                    <m:t>𝑠</m:t>
                                  </m:r>
                                </m:sup>
                              </m:sSup>
                              <m:r>
                                <a:rPr lang="en-US" sz="2000" i="1" dirty="0">
                                  <a:latin typeface="Cambria Math"/>
                                </a:rPr>
                                <m:t>)−</m:t>
                              </m:r>
                              <m:sSup>
                                <m:sSupPr>
                                  <m:ctrlPr>
                                    <a:rPr lang="en-US" sz="2000" i="1" dirty="0">
                                      <a:latin typeface="Cambria Math" panose="02040503050406030204" pitchFamily="18" charset="0"/>
                                    </a:rPr>
                                  </m:ctrlPr>
                                </m:sSupPr>
                                <m:e>
                                  <m:r>
                                    <a:rPr lang="en-US" sz="2000" i="1" dirty="0">
                                      <a:latin typeface="Cambria Math"/>
                                    </a:rPr>
                                    <m:t>𝑥</m:t>
                                  </m:r>
                                </m:e>
                                <m:sup>
                                  <m:r>
                                    <a:rPr lang="en-US" sz="2000" i="1" dirty="0">
                                      <a:latin typeface="Cambria Math"/>
                                    </a:rPr>
                                    <m:t>𝑟</m:t>
                                  </m:r>
                                </m:sup>
                              </m:sSup>
                              <m:r>
                                <a:rPr lang="en-US" sz="2000" i="1" dirty="0">
                                  <a:latin typeface="Cambria Math"/>
                                </a:rPr>
                                <m:t>(</m:t>
                              </m:r>
                              <m:sSup>
                                <m:sSupPr>
                                  <m:ctrlPr>
                                    <a:rPr lang="en-US" sz="2000" i="1" dirty="0">
                                      <a:latin typeface="Cambria Math" panose="02040503050406030204" pitchFamily="18" charset="0"/>
                                    </a:rPr>
                                  </m:ctrlPr>
                                </m:sSupPr>
                                <m:e>
                                  <m:r>
                                    <a:rPr lang="en-US" sz="2000" i="1" dirty="0">
                                      <a:latin typeface="Cambria Math"/>
                                    </a:rPr>
                                    <m:t>𝑡</m:t>
                                  </m:r>
                                </m:e>
                                <m:sup>
                                  <m:r>
                                    <a:rPr lang="en-US" sz="2000" i="1" dirty="0">
                                      <a:latin typeface="Cambria Math"/>
                                    </a:rPr>
                                    <m:t>𝑟</m:t>
                                  </m:r>
                                </m:sup>
                              </m:sSup>
                              <m:r>
                                <a:rPr lang="en-US" sz="2000" i="1" dirty="0">
                                  <a:latin typeface="Cambria Math"/>
                                </a:rPr>
                                <m:t>))</m:t>
                              </m:r>
                            </m:e>
                            <m:sup>
                              <m:r>
                                <a:rPr lang="en-US" sz="2000" b="0" i="1" dirty="0" smtClean="0">
                                  <a:latin typeface="Cambria Math"/>
                                </a:rPr>
                                <m:t>2</m:t>
                              </m:r>
                            </m:sup>
                          </m:sSup>
                          <m:r>
                            <a:rPr lang="en-US" sz="2000" b="0" i="1" dirty="0" smtClean="0">
                              <a:latin typeface="Cambria Math"/>
                            </a:rPr>
                            <m:t>+</m:t>
                          </m:r>
                          <m:sSup>
                            <m:sSupPr>
                              <m:ctrlPr>
                                <a:rPr lang="en-US" sz="2000" i="1" dirty="0">
                                  <a:latin typeface="Cambria Math" panose="02040503050406030204" pitchFamily="18" charset="0"/>
                                </a:rPr>
                              </m:ctrlPr>
                            </m:sSupPr>
                            <m:e>
                              <m:r>
                                <a:rPr lang="en-US" sz="2000" i="1" dirty="0">
                                  <a:latin typeface="Cambria Math"/>
                                </a:rPr>
                                <m:t>(</m:t>
                              </m:r>
                              <m:sSup>
                                <m:sSupPr>
                                  <m:ctrlPr>
                                    <a:rPr lang="en-US" sz="2000" i="1" dirty="0">
                                      <a:latin typeface="Cambria Math" panose="02040503050406030204" pitchFamily="18" charset="0"/>
                                    </a:rPr>
                                  </m:ctrlPr>
                                </m:sSupPr>
                                <m:e>
                                  <m:r>
                                    <a:rPr lang="en-US" sz="2000" b="0" i="1" dirty="0" smtClean="0">
                                      <a:latin typeface="Cambria Math"/>
                                    </a:rPr>
                                    <m:t>𝑦</m:t>
                                  </m:r>
                                </m:e>
                                <m:sup>
                                  <m:r>
                                    <a:rPr lang="en-US" sz="2000" i="1" dirty="0">
                                      <a:latin typeface="Cambria Math"/>
                                    </a:rPr>
                                    <m:t>𝑠</m:t>
                                  </m:r>
                                </m:sup>
                              </m:sSup>
                              <m:r>
                                <a:rPr lang="en-US" sz="2000" i="1" dirty="0">
                                  <a:latin typeface="Cambria Math"/>
                                </a:rPr>
                                <m:t>(</m:t>
                              </m:r>
                              <m:sSup>
                                <m:sSupPr>
                                  <m:ctrlPr>
                                    <a:rPr lang="en-US" sz="2000" i="1" dirty="0">
                                      <a:latin typeface="Cambria Math" panose="02040503050406030204" pitchFamily="18" charset="0"/>
                                    </a:rPr>
                                  </m:ctrlPr>
                                </m:sSupPr>
                                <m:e>
                                  <m:r>
                                    <a:rPr lang="en-US" sz="2000" i="1" dirty="0">
                                      <a:latin typeface="Cambria Math"/>
                                    </a:rPr>
                                    <m:t>𝑡</m:t>
                                  </m:r>
                                </m:e>
                                <m:sup>
                                  <m:r>
                                    <a:rPr lang="en-US" sz="2000" i="1" dirty="0">
                                      <a:latin typeface="Cambria Math"/>
                                    </a:rPr>
                                    <m:t>𝑠</m:t>
                                  </m:r>
                                </m:sup>
                              </m:sSup>
                              <m:r>
                                <a:rPr lang="en-US" sz="2000" i="1" dirty="0">
                                  <a:latin typeface="Cambria Math"/>
                                </a:rPr>
                                <m:t>)−</m:t>
                              </m:r>
                              <m:sSup>
                                <m:sSupPr>
                                  <m:ctrlPr>
                                    <a:rPr lang="en-US" sz="2000" i="1" dirty="0">
                                      <a:latin typeface="Cambria Math" panose="02040503050406030204" pitchFamily="18" charset="0"/>
                                    </a:rPr>
                                  </m:ctrlPr>
                                </m:sSupPr>
                                <m:e>
                                  <m:r>
                                    <a:rPr lang="en-US" sz="2000" b="0" i="1" dirty="0" smtClean="0">
                                      <a:latin typeface="Cambria Math"/>
                                    </a:rPr>
                                    <m:t>𝑦</m:t>
                                  </m:r>
                                </m:e>
                                <m:sup>
                                  <m:r>
                                    <a:rPr lang="en-US" sz="2000" i="1" dirty="0">
                                      <a:latin typeface="Cambria Math"/>
                                    </a:rPr>
                                    <m:t>𝑟</m:t>
                                  </m:r>
                                </m:sup>
                              </m:sSup>
                              <m:r>
                                <a:rPr lang="en-US" sz="2000" i="1" dirty="0">
                                  <a:latin typeface="Cambria Math"/>
                                </a:rPr>
                                <m:t>(</m:t>
                              </m:r>
                              <m:sSup>
                                <m:sSupPr>
                                  <m:ctrlPr>
                                    <a:rPr lang="en-US" sz="2000" i="1" dirty="0">
                                      <a:latin typeface="Cambria Math" panose="02040503050406030204" pitchFamily="18" charset="0"/>
                                    </a:rPr>
                                  </m:ctrlPr>
                                </m:sSupPr>
                                <m:e>
                                  <m:r>
                                    <a:rPr lang="en-US" sz="2000" i="1" dirty="0">
                                      <a:latin typeface="Cambria Math"/>
                                    </a:rPr>
                                    <m:t>𝑡</m:t>
                                  </m:r>
                                </m:e>
                                <m:sup>
                                  <m:r>
                                    <a:rPr lang="en-US" sz="2000" i="1" dirty="0">
                                      <a:latin typeface="Cambria Math"/>
                                    </a:rPr>
                                    <m:t>𝑟</m:t>
                                  </m:r>
                                </m:sup>
                              </m:sSup>
                              <m:r>
                                <a:rPr lang="en-US" sz="2000" i="1" dirty="0">
                                  <a:latin typeface="Cambria Math"/>
                                </a:rPr>
                                <m:t>))</m:t>
                              </m:r>
                            </m:e>
                            <m:sup>
                              <m:r>
                                <a:rPr lang="en-US" sz="2000" i="1" dirty="0">
                                  <a:latin typeface="Cambria Math"/>
                                </a:rPr>
                                <m:t>2</m:t>
                              </m:r>
                            </m:sup>
                          </m:sSup>
                          <m:r>
                            <a:rPr lang="en-US" sz="2000" b="0" i="1" dirty="0" smtClean="0">
                              <a:latin typeface="Cambria Math"/>
                            </a:rPr>
                            <m:t>+</m:t>
                          </m:r>
                          <m:sSup>
                            <m:sSupPr>
                              <m:ctrlPr>
                                <a:rPr lang="en-US" sz="2000" i="1" dirty="0">
                                  <a:latin typeface="Cambria Math" panose="02040503050406030204" pitchFamily="18" charset="0"/>
                                </a:rPr>
                              </m:ctrlPr>
                            </m:sSupPr>
                            <m:e>
                              <m:r>
                                <a:rPr lang="en-US" sz="2000" i="1" dirty="0">
                                  <a:latin typeface="Cambria Math"/>
                                </a:rPr>
                                <m:t>(</m:t>
                              </m:r>
                              <m:sSup>
                                <m:sSupPr>
                                  <m:ctrlPr>
                                    <a:rPr lang="en-US" sz="2000" i="1" dirty="0">
                                      <a:latin typeface="Cambria Math" panose="02040503050406030204" pitchFamily="18" charset="0"/>
                                    </a:rPr>
                                  </m:ctrlPr>
                                </m:sSupPr>
                                <m:e>
                                  <m:r>
                                    <a:rPr lang="en-US" sz="2000" b="0" i="1" dirty="0" smtClean="0">
                                      <a:latin typeface="Cambria Math"/>
                                    </a:rPr>
                                    <m:t>𝑧</m:t>
                                  </m:r>
                                </m:e>
                                <m:sup>
                                  <m:r>
                                    <a:rPr lang="en-US" sz="2000" i="1" dirty="0">
                                      <a:latin typeface="Cambria Math"/>
                                    </a:rPr>
                                    <m:t>𝑠</m:t>
                                  </m:r>
                                </m:sup>
                              </m:sSup>
                              <m:r>
                                <a:rPr lang="en-US" sz="2000" i="1" dirty="0">
                                  <a:latin typeface="Cambria Math"/>
                                </a:rPr>
                                <m:t>(</m:t>
                              </m:r>
                              <m:sSup>
                                <m:sSupPr>
                                  <m:ctrlPr>
                                    <a:rPr lang="en-US" sz="2000" i="1" dirty="0">
                                      <a:latin typeface="Cambria Math" panose="02040503050406030204" pitchFamily="18" charset="0"/>
                                    </a:rPr>
                                  </m:ctrlPr>
                                </m:sSupPr>
                                <m:e>
                                  <m:r>
                                    <a:rPr lang="en-US" sz="2000" i="1" dirty="0">
                                      <a:latin typeface="Cambria Math"/>
                                    </a:rPr>
                                    <m:t>𝑡</m:t>
                                  </m:r>
                                </m:e>
                                <m:sup>
                                  <m:r>
                                    <a:rPr lang="en-US" sz="2000" i="1" dirty="0">
                                      <a:latin typeface="Cambria Math"/>
                                    </a:rPr>
                                    <m:t>𝑠</m:t>
                                  </m:r>
                                </m:sup>
                              </m:sSup>
                              <m:r>
                                <a:rPr lang="en-US" sz="2000" i="1" dirty="0">
                                  <a:latin typeface="Cambria Math"/>
                                </a:rPr>
                                <m:t>)−</m:t>
                              </m:r>
                              <m:sSup>
                                <m:sSupPr>
                                  <m:ctrlPr>
                                    <a:rPr lang="en-US" sz="2000" i="1" dirty="0">
                                      <a:latin typeface="Cambria Math" panose="02040503050406030204" pitchFamily="18" charset="0"/>
                                    </a:rPr>
                                  </m:ctrlPr>
                                </m:sSupPr>
                                <m:e>
                                  <m:r>
                                    <a:rPr lang="en-US" sz="2000" b="0" i="1" dirty="0" smtClean="0">
                                      <a:latin typeface="Cambria Math"/>
                                    </a:rPr>
                                    <m:t>𝑧</m:t>
                                  </m:r>
                                </m:e>
                                <m:sup>
                                  <m:r>
                                    <a:rPr lang="en-US" sz="2000" i="1" dirty="0">
                                      <a:latin typeface="Cambria Math"/>
                                    </a:rPr>
                                    <m:t>𝑟</m:t>
                                  </m:r>
                                </m:sup>
                              </m:sSup>
                              <m:r>
                                <a:rPr lang="en-US" sz="2000" i="1" dirty="0">
                                  <a:latin typeface="Cambria Math"/>
                                </a:rPr>
                                <m:t>(</m:t>
                              </m:r>
                              <m:sSup>
                                <m:sSupPr>
                                  <m:ctrlPr>
                                    <a:rPr lang="en-US" sz="2000" i="1" dirty="0">
                                      <a:latin typeface="Cambria Math" panose="02040503050406030204" pitchFamily="18" charset="0"/>
                                    </a:rPr>
                                  </m:ctrlPr>
                                </m:sSupPr>
                                <m:e>
                                  <m:r>
                                    <a:rPr lang="en-US" sz="2000" i="1" dirty="0">
                                      <a:latin typeface="Cambria Math"/>
                                    </a:rPr>
                                    <m:t>𝑡</m:t>
                                  </m:r>
                                </m:e>
                                <m:sup>
                                  <m:r>
                                    <a:rPr lang="en-US" sz="2000" i="1" dirty="0">
                                      <a:latin typeface="Cambria Math"/>
                                    </a:rPr>
                                    <m:t>𝑟</m:t>
                                  </m:r>
                                </m:sup>
                              </m:sSup>
                              <m:r>
                                <a:rPr lang="en-US" sz="2000" i="1" dirty="0">
                                  <a:latin typeface="Cambria Math"/>
                                </a:rPr>
                                <m:t>))</m:t>
                              </m:r>
                            </m:e>
                            <m:sup>
                              <m:r>
                                <a:rPr lang="en-US" sz="2000" i="1" dirty="0">
                                  <a:latin typeface="Cambria Math"/>
                                </a:rPr>
                                <m:t>2</m:t>
                              </m:r>
                            </m:sup>
                          </m:sSup>
                        </m:e>
                      </m:rad>
                    </m:oMath>
                  </m:oMathPara>
                </a14:m>
                <a:endParaRPr lang="en-US" sz="1100" dirty="0"/>
              </a:p>
            </p:txBody>
          </p:sp>
        </mc:Choice>
        <mc:Fallback xmlns="">
          <p:sp>
            <p:nvSpPr>
              <p:cNvPr id="7" name="Rectangle 6"/>
              <p:cNvSpPr>
                <a:spLocks noRot="1" noChangeAspect="1" noMove="1" noResize="1" noEditPoints="1" noAdjustHandles="1" noChangeArrowheads="1" noChangeShapeType="1" noTextEdit="1"/>
              </p:cNvSpPr>
              <p:nvPr/>
            </p:nvSpPr>
            <p:spPr>
              <a:xfrm>
                <a:off x="1143000" y="1164947"/>
                <a:ext cx="7516609" cy="465064"/>
              </a:xfrm>
              <a:prstGeom prst="rect">
                <a:avLst/>
              </a:prstGeom>
              <a:blipFill rotWithShape="1">
                <a:blip r:embed="rId3"/>
                <a:stretch>
                  <a:fillRect b="-13158"/>
                </a:stretch>
              </a:blipFill>
            </p:spPr>
            <p:txBody>
              <a:bodyPr/>
              <a:lstStyle/>
              <a:p>
                <a:r>
                  <a:rPr lang="en-US">
                    <a:noFill/>
                  </a:rPr>
                  <a:t> </a:t>
                </a:r>
              </a:p>
            </p:txBody>
          </p:sp>
        </mc:Fallback>
      </mc:AlternateContent>
      <p:sp>
        <p:nvSpPr>
          <p:cNvPr id="8" name="TextBox 7"/>
          <p:cNvSpPr txBox="1"/>
          <p:nvPr/>
        </p:nvSpPr>
        <p:spPr>
          <a:xfrm>
            <a:off x="609600" y="1679652"/>
            <a:ext cx="3657600" cy="584775"/>
          </a:xfrm>
          <a:prstGeom prst="rect">
            <a:avLst/>
          </a:prstGeom>
          <a:noFill/>
        </p:spPr>
        <p:txBody>
          <a:bodyPr wrap="square" rtlCol="0">
            <a:spAutoFit/>
          </a:bodyPr>
          <a:lstStyle/>
          <a:p>
            <a:r>
              <a:rPr lang="en-US" sz="1600" dirty="0">
                <a:solidFill>
                  <a:schemeClr val="accent6">
                    <a:lumMod val="75000"/>
                  </a:schemeClr>
                </a:solidFill>
              </a:rPr>
              <a:t>transmitter and receiver distance.</a:t>
            </a:r>
          </a:p>
          <a:p>
            <a:r>
              <a:rPr lang="en-US" sz="1600" dirty="0">
                <a:solidFill>
                  <a:schemeClr val="accent6">
                    <a:lumMod val="75000"/>
                  </a:schemeClr>
                </a:solidFill>
              </a:rPr>
              <a:t>Different from mass center distance </a:t>
            </a:r>
          </a:p>
        </p:txBody>
      </p:sp>
      <p:sp>
        <p:nvSpPr>
          <p:cNvPr id="9" name="Oval 8"/>
          <p:cNvSpPr/>
          <p:nvPr/>
        </p:nvSpPr>
        <p:spPr>
          <a:xfrm>
            <a:off x="6869752" y="1231350"/>
            <a:ext cx="379095" cy="394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6415426" y="1589975"/>
            <a:ext cx="493864" cy="2059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694808" y="1762489"/>
            <a:ext cx="3935100" cy="419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B050"/>
                </a:solidFill>
              </a:rPr>
              <a:t>Transmittance time Can be determined</a:t>
            </a:r>
          </a:p>
          <a:p>
            <a:pPr algn="ctr"/>
            <a:r>
              <a:rPr lang="en-US" sz="1600" dirty="0">
                <a:solidFill>
                  <a:srgbClr val="00B050"/>
                </a:solidFill>
              </a:rPr>
              <a:t>Only affect distance in this term</a:t>
            </a:r>
            <a:r>
              <a:rPr lang="en-US" dirty="0">
                <a:solidFill>
                  <a:srgbClr val="00B050"/>
                </a:solidFill>
              </a:rPr>
              <a:t>!</a:t>
            </a:r>
          </a:p>
        </p:txBody>
      </p:sp>
      <p:cxnSp>
        <p:nvCxnSpPr>
          <p:cNvPr id="14" name="Straight Arrow Connector 13"/>
          <p:cNvCxnSpPr/>
          <p:nvPr/>
        </p:nvCxnSpPr>
        <p:spPr>
          <a:xfrm>
            <a:off x="1447800" y="1589975"/>
            <a:ext cx="381000" cy="2059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3536" y="2325254"/>
            <a:ext cx="2362201" cy="2169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162800" y="2320666"/>
            <a:ext cx="2728574" cy="461665"/>
          </a:xfrm>
          <a:prstGeom prst="rect">
            <a:avLst/>
          </a:prstGeom>
          <a:noFill/>
        </p:spPr>
        <p:txBody>
          <a:bodyPr wrap="square" rtlCol="0">
            <a:spAutoFit/>
          </a:bodyPr>
          <a:lstStyle/>
          <a:p>
            <a:r>
              <a:rPr lang="en-US" sz="1200" dirty="0"/>
              <a:t>COSMIC Antenna</a:t>
            </a:r>
          </a:p>
          <a:p>
            <a:r>
              <a:rPr lang="en-US" sz="1200" dirty="0"/>
              <a:t>  alignment</a:t>
            </a:r>
          </a:p>
        </p:txBody>
      </p:sp>
      <p:sp>
        <p:nvSpPr>
          <p:cNvPr id="12" name="Rectangle 11"/>
          <p:cNvSpPr/>
          <p:nvPr/>
        </p:nvSpPr>
        <p:spPr>
          <a:xfrm>
            <a:off x="7845136" y="3828503"/>
            <a:ext cx="1527464" cy="276999"/>
          </a:xfrm>
          <a:prstGeom prst="rect">
            <a:avLst/>
          </a:prstGeom>
        </p:spPr>
        <p:txBody>
          <a:bodyPr wrap="square">
            <a:spAutoFit/>
          </a:bodyPr>
          <a:lstStyle/>
          <a:p>
            <a:r>
              <a:rPr lang="en-US" sz="1200" dirty="0"/>
              <a:t>Hwang et al. 2009</a:t>
            </a:r>
          </a:p>
        </p:txBody>
      </p:sp>
    </p:spTree>
    <p:extLst>
      <p:ext uri="{BB962C8B-B14F-4D97-AF65-F5344CB8AC3E}">
        <p14:creationId xmlns:p14="http://schemas.microsoft.com/office/powerpoint/2010/main" val="2140447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504" y="1204816"/>
            <a:ext cx="7315200" cy="2286000"/>
          </a:xfrm>
          <a:prstGeom prst="rect">
            <a:avLst/>
          </a:prstGeom>
        </p:spPr>
      </p:pic>
      <p:sp>
        <p:nvSpPr>
          <p:cNvPr id="4" name="Title 3"/>
          <p:cNvSpPr>
            <a:spLocks noGrp="1"/>
          </p:cNvSpPr>
          <p:nvPr>
            <p:ph type="title"/>
          </p:nvPr>
        </p:nvSpPr>
        <p:spPr/>
        <p:txBody>
          <a:bodyPr>
            <a:normAutofit fontScale="90000"/>
          </a:bodyPr>
          <a:lstStyle/>
          <a:p>
            <a:r>
              <a:rPr lang="en-US" dirty="0"/>
              <a:t>Calculation of Excess Phase (Example)</a:t>
            </a:r>
          </a:p>
        </p:txBody>
      </p:sp>
      <p:sp>
        <p:nvSpPr>
          <p:cNvPr id="5" name="TextBox 4"/>
          <p:cNvSpPr txBox="1"/>
          <p:nvPr/>
        </p:nvSpPr>
        <p:spPr>
          <a:xfrm>
            <a:off x="1352550" y="5724236"/>
            <a:ext cx="6896100" cy="923330"/>
          </a:xfrm>
          <a:prstGeom prst="rect">
            <a:avLst/>
          </a:prstGeom>
          <a:noFill/>
        </p:spPr>
        <p:txBody>
          <a:bodyPr wrap="square" rtlCol="0">
            <a:spAutoFit/>
          </a:bodyPr>
          <a:lstStyle/>
          <a:p>
            <a:pPr algn="ctr"/>
            <a:r>
              <a:rPr lang="en-US" dirty="0">
                <a:solidFill>
                  <a:prstClr val="black"/>
                </a:solidFill>
              </a:rPr>
              <a:t>Calculated Excess Phase agrees well </a:t>
            </a:r>
            <a:r>
              <a:rPr lang="en-US" dirty="0">
                <a:solidFill>
                  <a:srgbClr val="00B050"/>
                </a:solidFill>
              </a:rPr>
              <a:t>(&lt;2cm</a:t>
            </a:r>
            <a:r>
              <a:rPr lang="en-US" dirty="0">
                <a:solidFill>
                  <a:prstClr val="black"/>
                </a:solidFill>
              </a:rPr>
              <a:t>) with UCAR.</a:t>
            </a:r>
          </a:p>
          <a:p>
            <a:pPr algn="ctr"/>
            <a:r>
              <a:rPr lang="en-US" dirty="0">
                <a:solidFill>
                  <a:prstClr val="black"/>
                </a:solidFill>
              </a:rPr>
              <a:t>(Example: COSMIC-C001, G18, 2015-06-01 00:02</a:t>
            </a:r>
          </a:p>
          <a:p>
            <a:pPr algn="ctr"/>
            <a:r>
              <a:rPr lang="en-US" dirty="0">
                <a:solidFill>
                  <a:prstClr val="black"/>
                </a:solidFill>
              </a:rPr>
              <a:t>Using Single differencing with reference link: G21)</a:t>
            </a:r>
          </a:p>
        </p:txBody>
      </p:sp>
      <p:sp>
        <p:nvSpPr>
          <p:cNvPr id="14" name="TextBox 13"/>
          <p:cNvSpPr txBox="1"/>
          <p:nvPr/>
        </p:nvSpPr>
        <p:spPr>
          <a:xfrm>
            <a:off x="5562600" y="1644527"/>
            <a:ext cx="1088571" cy="369332"/>
          </a:xfrm>
          <a:prstGeom prst="rect">
            <a:avLst/>
          </a:prstGeom>
          <a:noFill/>
          <a:ln>
            <a:solidFill>
              <a:schemeClr val="accent1">
                <a:shade val="50000"/>
              </a:schemeClr>
            </a:solidFill>
          </a:ln>
        </p:spPr>
        <p:txBody>
          <a:bodyPr wrap="square" rtlCol="0">
            <a:spAutoFit/>
          </a:bodyPr>
          <a:lstStyle/>
          <a:p>
            <a:pPr algn="ctr"/>
            <a:r>
              <a:rPr lang="en-US" dirty="0">
                <a:solidFill>
                  <a:prstClr val="black"/>
                </a:solidFill>
              </a:rPr>
              <a:t>exPh_L2</a:t>
            </a:r>
          </a:p>
        </p:txBody>
      </p:sp>
      <p:cxnSp>
        <p:nvCxnSpPr>
          <p:cNvPr id="17" name="Straight Arrow Connector 16"/>
          <p:cNvCxnSpPr/>
          <p:nvPr/>
        </p:nvCxnSpPr>
        <p:spPr>
          <a:xfrm>
            <a:off x="6651171" y="1829193"/>
            <a:ext cx="511629" cy="758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618514" y="2667000"/>
            <a:ext cx="1088571" cy="369332"/>
          </a:xfrm>
          <a:prstGeom prst="rect">
            <a:avLst/>
          </a:prstGeom>
          <a:noFill/>
          <a:ln>
            <a:solidFill>
              <a:schemeClr val="accent1">
                <a:shade val="50000"/>
              </a:schemeClr>
            </a:solidFill>
          </a:ln>
        </p:spPr>
        <p:txBody>
          <a:bodyPr wrap="square" rtlCol="0">
            <a:spAutoFit/>
          </a:bodyPr>
          <a:lstStyle/>
          <a:p>
            <a:pPr algn="ctr"/>
            <a:r>
              <a:rPr lang="en-US" dirty="0">
                <a:solidFill>
                  <a:prstClr val="black"/>
                </a:solidFill>
              </a:rPr>
              <a:t>exPh_L1</a:t>
            </a:r>
          </a:p>
        </p:txBody>
      </p:sp>
      <p:cxnSp>
        <p:nvCxnSpPr>
          <p:cNvPr id="20" name="Straight Arrow Connector 19"/>
          <p:cNvCxnSpPr/>
          <p:nvPr/>
        </p:nvCxnSpPr>
        <p:spPr>
          <a:xfrm flipV="1">
            <a:off x="7162800" y="2133600"/>
            <a:ext cx="152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209800" y="2318266"/>
            <a:ext cx="3657600" cy="369332"/>
          </a:xfrm>
          <a:prstGeom prst="rect">
            <a:avLst/>
          </a:prstGeom>
          <a:noFill/>
        </p:spPr>
        <p:txBody>
          <a:bodyPr wrap="square" rtlCol="0">
            <a:spAutoFit/>
          </a:bodyPr>
          <a:lstStyle/>
          <a:p>
            <a:r>
              <a:rPr lang="en-US" dirty="0"/>
              <a:t>NOAA/UMD compared with UCAR  </a:t>
            </a:r>
          </a:p>
        </p:txBody>
      </p:sp>
      <p:sp>
        <p:nvSpPr>
          <p:cNvPr id="3" name="Slide Number Placeholder 2"/>
          <p:cNvSpPr>
            <a:spLocks noGrp="1"/>
          </p:cNvSpPr>
          <p:nvPr>
            <p:ph type="sldNum" sz="quarter" idx="12"/>
          </p:nvPr>
        </p:nvSpPr>
        <p:spPr/>
        <p:txBody>
          <a:bodyPr/>
          <a:lstStyle/>
          <a:p>
            <a:fld id="{915CD59F-73F5-4E86-A0D5-A0725211DC50}" type="slidenum">
              <a:rPr lang="en-US" smtClean="0"/>
              <a:t>12</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504" y="3366819"/>
            <a:ext cx="7315200" cy="2286000"/>
          </a:xfrm>
          <a:prstGeom prst="rect">
            <a:avLst/>
          </a:prstGeom>
        </p:spPr>
      </p:pic>
    </p:spTree>
    <p:extLst>
      <p:ext uri="{BB962C8B-B14F-4D97-AF65-F5344CB8AC3E}">
        <p14:creationId xmlns:p14="http://schemas.microsoft.com/office/powerpoint/2010/main" val="731376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F67EB-A234-4ADB-A1E7-2CF782820E7F}"/>
              </a:ext>
            </a:extLst>
          </p:cNvPr>
          <p:cNvSpPr>
            <a:spLocks noGrp="1"/>
          </p:cNvSpPr>
          <p:nvPr>
            <p:ph type="title"/>
          </p:nvPr>
        </p:nvSpPr>
        <p:spPr/>
        <p:txBody>
          <a:bodyPr/>
          <a:lstStyle/>
          <a:p>
            <a:r>
              <a:rPr lang="en-US" dirty="0"/>
              <a:t>Excess Phase Difference Statistics</a:t>
            </a:r>
          </a:p>
        </p:txBody>
      </p:sp>
      <p:sp>
        <p:nvSpPr>
          <p:cNvPr id="3" name="Content Placeholder 2">
            <a:extLst>
              <a:ext uri="{FF2B5EF4-FFF2-40B4-BE49-F238E27FC236}">
                <a16:creationId xmlns:a16="http://schemas.microsoft.com/office/drawing/2014/main" id="{B5041B11-FFAB-4FB2-906D-17AB421286A8}"/>
              </a:ext>
            </a:extLst>
          </p:cNvPr>
          <p:cNvSpPr>
            <a:spLocks noGrp="1"/>
          </p:cNvSpPr>
          <p:nvPr>
            <p:ph idx="1"/>
          </p:nvPr>
        </p:nvSpPr>
        <p:spPr>
          <a:xfrm>
            <a:off x="5808920" y="2133600"/>
            <a:ext cx="3034898" cy="3048000"/>
          </a:xfrm>
        </p:spPr>
        <p:txBody>
          <a:bodyPr/>
          <a:lstStyle/>
          <a:p>
            <a:r>
              <a:rPr lang="en-US" dirty="0"/>
              <a:t>UCAR 637</a:t>
            </a:r>
          </a:p>
          <a:p>
            <a:r>
              <a:rPr lang="en-US" dirty="0"/>
              <a:t>UMD 613</a:t>
            </a:r>
          </a:p>
          <a:p>
            <a:r>
              <a:rPr lang="en-US" dirty="0"/>
              <a:t>598 in common</a:t>
            </a:r>
          </a:p>
          <a:p>
            <a:r>
              <a:rPr lang="en-US" dirty="0"/>
              <a:t>15 outlier profiles</a:t>
            </a:r>
          </a:p>
          <a:p>
            <a:endParaRPr lang="en-US" dirty="0"/>
          </a:p>
        </p:txBody>
      </p:sp>
      <p:sp>
        <p:nvSpPr>
          <p:cNvPr id="4" name="TextBox 3"/>
          <p:cNvSpPr txBox="1"/>
          <p:nvPr/>
        </p:nvSpPr>
        <p:spPr>
          <a:xfrm>
            <a:off x="5933535" y="4330460"/>
            <a:ext cx="3074555" cy="1600438"/>
          </a:xfrm>
          <a:prstGeom prst="rect">
            <a:avLst/>
          </a:prstGeom>
          <a:noFill/>
        </p:spPr>
        <p:txBody>
          <a:bodyPr wrap="square" rtlCol="0">
            <a:spAutoFit/>
          </a:bodyPr>
          <a:lstStyle>
            <a:defPPr>
              <a:defRPr lang="en-US"/>
            </a:defPPr>
            <a:lvl1pPr>
              <a:defRPr sz="1400"/>
            </a:lvl1pPr>
          </a:lstStyle>
          <a:p>
            <a:r>
              <a:rPr lang="en-US" dirty="0"/>
              <a:t>The mean bias is small less than 0.5cm, the standard deviation is less than 20cm.  Errors can be from different sources: clock error (low resolution GNSS CLK), interpolation algorithm, position/</a:t>
            </a:r>
            <a:r>
              <a:rPr lang="en-US" dirty="0" err="1"/>
              <a:t>vel</a:t>
            </a:r>
            <a:r>
              <a:rPr lang="en-US" dirty="0"/>
              <a:t> errors, model errors, round off errors, coordinate conversions. </a:t>
            </a:r>
          </a:p>
        </p:txBody>
      </p:sp>
      <p:sp>
        <p:nvSpPr>
          <p:cNvPr id="5" name="Slide Number Placeholder 4"/>
          <p:cNvSpPr>
            <a:spLocks noGrp="1"/>
          </p:cNvSpPr>
          <p:nvPr>
            <p:ph type="sldNum" sz="quarter" idx="12"/>
          </p:nvPr>
        </p:nvSpPr>
        <p:spPr/>
        <p:txBody>
          <a:bodyPr/>
          <a:lstStyle/>
          <a:p>
            <a:fld id="{1613AA57-428F-4916-8284-1A9CAD100209}" type="slidenum">
              <a:rPr lang="en-US" smtClean="0">
                <a:solidFill>
                  <a:prstClr val="black">
                    <a:tint val="75000"/>
                  </a:prstClr>
                </a:solidFill>
              </a:rPr>
              <a:pPr/>
              <a:t>13</a:t>
            </a:fld>
            <a:endParaRPr lang="en-US">
              <a:solidFill>
                <a:prstClr val="black">
                  <a:tint val="75000"/>
                </a:prstClr>
              </a:solidFill>
            </a:endParaRPr>
          </a:p>
        </p:txBody>
      </p:sp>
      <p:sp>
        <p:nvSpPr>
          <p:cNvPr id="6" name="TextBox 5"/>
          <p:cNvSpPr txBox="1"/>
          <p:nvPr/>
        </p:nvSpPr>
        <p:spPr>
          <a:xfrm>
            <a:off x="544945" y="6169708"/>
            <a:ext cx="8001000" cy="646331"/>
          </a:xfrm>
          <a:prstGeom prst="rect">
            <a:avLst/>
          </a:prstGeom>
          <a:noFill/>
        </p:spPr>
        <p:txBody>
          <a:bodyPr wrap="square" rtlCol="0">
            <a:spAutoFit/>
          </a:bodyPr>
          <a:lstStyle/>
          <a:p>
            <a:r>
              <a:rPr lang="en-US" dirty="0">
                <a:solidFill>
                  <a:srgbClr val="FF0000"/>
                </a:solidFill>
              </a:rPr>
              <a:t>No cycle-slip detection has been applied! </a:t>
            </a:r>
          </a:p>
          <a:p>
            <a:r>
              <a:rPr lang="en-US" dirty="0">
                <a:solidFill>
                  <a:srgbClr val="FF0000"/>
                </a:solidFill>
              </a:rPr>
              <a:t>Cycle slip detection are  done in ROPP before Bending Angle calculation.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824" y="1981200"/>
            <a:ext cx="5092155" cy="3866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633268" y="2351500"/>
            <a:ext cx="3352800" cy="369332"/>
          </a:xfrm>
          <a:prstGeom prst="rect">
            <a:avLst/>
          </a:prstGeom>
          <a:noFill/>
        </p:spPr>
        <p:txBody>
          <a:bodyPr wrap="square" rtlCol="0">
            <a:spAutoFit/>
          </a:bodyPr>
          <a:lstStyle/>
          <a:p>
            <a:r>
              <a:rPr lang="en-US" dirty="0"/>
              <a:t>Mean Excess Phase Bias in CM</a:t>
            </a:r>
          </a:p>
        </p:txBody>
      </p:sp>
      <p:sp>
        <p:nvSpPr>
          <p:cNvPr id="10" name="TextBox 9"/>
          <p:cNvSpPr txBox="1"/>
          <p:nvPr/>
        </p:nvSpPr>
        <p:spPr>
          <a:xfrm>
            <a:off x="1600200" y="3352800"/>
            <a:ext cx="3352800" cy="369332"/>
          </a:xfrm>
          <a:prstGeom prst="rect">
            <a:avLst/>
          </a:prstGeom>
          <a:noFill/>
        </p:spPr>
        <p:txBody>
          <a:bodyPr wrap="square" rtlCol="0">
            <a:spAutoFit/>
          </a:bodyPr>
          <a:lstStyle/>
          <a:p>
            <a:r>
              <a:rPr lang="en-US" dirty="0"/>
              <a:t>Standard Deviation in CM</a:t>
            </a:r>
          </a:p>
        </p:txBody>
      </p:sp>
      <p:sp>
        <p:nvSpPr>
          <p:cNvPr id="9" name="TextBox 8"/>
          <p:cNvSpPr txBox="1"/>
          <p:nvPr/>
        </p:nvSpPr>
        <p:spPr>
          <a:xfrm>
            <a:off x="1752600" y="4572000"/>
            <a:ext cx="2792845" cy="369332"/>
          </a:xfrm>
          <a:prstGeom prst="rect">
            <a:avLst/>
          </a:prstGeom>
          <a:noFill/>
        </p:spPr>
        <p:txBody>
          <a:bodyPr wrap="square" rtlCol="0">
            <a:spAutoFit/>
          </a:bodyPr>
          <a:lstStyle/>
          <a:p>
            <a:r>
              <a:rPr lang="en-US" dirty="0"/>
              <a:t>Profile numbers used </a:t>
            </a:r>
          </a:p>
        </p:txBody>
      </p:sp>
    </p:spTree>
    <p:extLst>
      <p:ext uri="{BB962C8B-B14F-4D97-AF65-F5344CB8AC3E}">
        <p14:creationId xmlns:p14="http://schemas.microsoft.com/office/powerpoint/2010/main" val="3895589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From Excess Phase to Bending Angle</a:t>
            </a:r>
          </a:p>
        </p:txBody>
      </p:sp>
      <p:sp>
        <p:nvSpPr>
          <p:cNvPr id="3" name="Text Placeholder 2"/>
          <p:cNvSpPr>
            <a:spLocks noGrp="1"/>
          </p:cNvSpPr>
          <p:nvPr>
            <p:ph type="body" idx="1"/>
          </p:nvPr>
        </p:nvSpPr>
        <p:spPr>
          <a:xfrm>
            <a:off x="457200" y="937181"/>
            <a:ext cx="4040188" cy="639762"/>
          </a:xfrm>
        </p:spPr>
        <p:txBody>
          <a:bodyPr>
            <a:normAutofit fontScale="92500"/>
          </a:bodyPr>
          <a:lstStyle/>
          <a:p>
            <a:r>
              <a:rPr lang="en-US" dirty="0"/>
              <a:t>What matters from observation</a:t>
            </a:r>
          </a:p>
        </p:txBody>
      </p:sp>
      <p:sp>
        <p:nvSpPr>
          <p:cNvPr id="4" name="Content Placeholder 3"/>
          <p:cNvSpPr>
            <a:spLocks noGrp="1"/>
          </p:cNvSpPr>
          <p:nvPr>
            <p:ph sz="half" idx="2"/>
          </p:nvPr>
        </p:nvSpPr>
        <p:spPr>
          <a:xfrm>
            <a:off x="457200" y="1576943"/>
            <a:ext cx="4040188" cy="3951288"/>
          </a:xfrm>
        </p:spPr>
        <p:txBody>
          <a:bodyPr>
            <a:normAutofit/>
          </a:bodyPr>
          <a:lstStyle/>
          <a:p>
            <a:r>
              <a:rPr lang="en-US" sz="2000" dirty="0"/>
              <a:t>Excess Doppler Shift</a:t>
            </a:r>
          </a:p>
          <a:p>
            <a:pPr lvl="1"/>
            <a:r>
              <a:rPr lang="en-US" sz="1800" dirty="0"/>
              <a:t>L1/L2 excess phase</a:t>
            </a:r>
          </a:p>
          <a:p>
            <a:pPr lvl="1"/>
            <a:r>
              <a:rPr lang="en-US" sz="1800" dirty="0"/>
              <a:t>Time derivative</a:t>
            </a:r>
          </a:p>
          <a:p>
            <a:pPr lvl="1"/>
            <a:r>
              <a:rPr lang="en-US" sz="1800" dirty="0"/>
              <a:t>Open loop/close loop</a:t>
            </a:r>
          </a:p>
          <a:p>
            <a:r>
              <a:rPr lang="en-US" sz="2000" dirty="0"/>
              <a:t>SNR </a:t>
            </a:r>
          </a:p>
          <a:p>
            <a:pPr lvl="1"/>
            <a:r>
              <a:rPr lang="en-US" sz="1800" dirty="0"/>
              <a:t>Quality</a:t>
            </a:r>
          </a:p>
          <a:p>
            <a:r>
              <a:rPr lang="en-US" sz="2000" dirty="0"/>
              <a:t>LEO/GNSS position/velocity</a:t>
            </a:r>
          </a:p>
          <a:p>
            <a:pPr lvl="1"/>
            <a:r>
              <a:rPr lang="en-US" sz="1800" dirty="0"/>
              <a:t>Antenna </a:t>
            </a:r>
            <a:r>
              <a:rPr lang="en-US" sz="1800" dirty="0" err="1"/>
              <a:t>pos</a:t>
            </a:r>
            <a:r>
              <a:rPr lang="en-US" sz="1800" dirty="0"/>
              <a:t>/</a:t>
            </a:r>
            <a:r>
              <a:rPr lang="en-US" sz="1800" dirty="0" err="1"/>
              <a:t>vel</a:t>
            </a:r>
            <a:endParaRPr lang="en-US" sz="1800" dirty="0"/>
          </a:p>
        </p:txBody>
      </p:sp>
      <p:sp>
        <p:nvSpPr>
          <p:cNvPr id="5" name="Text Placeholder 4"/>
          <p:cNvSpPr>
            <a:spLocks noGrp="1"/>
          </p:cNvSpPr>
          <p:nvPr>
            <p:ph type="body" sz="quarter" idx="3"/>
          </p:nvPr>
        </p:nvSpPr>
        <p:spPr>
          <a:xfrm>
            <a:off x="4645025" y="937181"/>
            <a:ext cx="4041775" cy="639762"/>
          </a:xfrm>
        </p:spPr>
        <p:txBody>
          <a:bodyPr/>
          <a:lstStyle/>
          <a:p>
            <a:r>
              <a:rPr lang="en-US" dirty="0"/>
              <a:t>What matters in the inversion</a:t>
            </a:r>
          </a:p>
        </p:txBody>
      </p:sp>
      <p:sp>
        <p:nvSpPr>
          <p:cNvPr id="6" name="Content Placeholder 5"/>
          <p:cNvSpPr>
            <a:spLocks noGrp="1"/>
          </p:cNvSpPr>
          <p:nvPr>
            <p:ph sz="quarter" idx="4"/>
          </p:nvPr>
        </p:nvSpPr>
        <p:spPr>
          <a:xfrm>
            <a:off x="4645025" y="1576943"/>
            <a:ext cx="4270375" cy="3951288"/>
          </a:xfrm>
        </p:spPr>
        <p:txBody>
          <a:bodyPr>
            <a:normAutofit/>
          </a:bodyPr>
          <a:lstStyle/>
          <a:p>
            <a:r>
              <a:rPr lang="en-US" sz="2000" dirty="0"/>
              <a:t>Geometric optical determination</a:t>
            </a:r>
          </a:p>
          <a:p>
            <a:pPr lvl="1"/>
            <a:r>
              <a:rPr lang="en-US" sz="1800" dirty="0"/>
              <a:t>Single path assumption</a:t>
            </a:r>
          </a:p>
          <a:p>
            <a:pPr lvl="1"/>
            <a:r>
              <a:rPr lang="en-US" sz="1800" dirty="0"/>
              <a:t>parameterization</a:t>
            </a:r>
          </a:p>
          <a:p>
            <a:r>
              <a:rPr lang="en-US" sz="2000" dirty="0"/>
              <a:t>Wave optical determination</a:t>
            </a:r>
          </a:p>
          <a:p>
            <a:pPr lvl="1"/>
            <a:r>
              <a:rPr lang="en-US" sz="1800" dirty="0"/>
              <a:t>Atmospheric Multiple path</a:t>
            </a:r>
          </a:p>
          <a:p>
            <a:pPr lvl="1"/>
            <a:r>
              <a:rPr lang="en-US" sz="1800" dirty="0"/>
              <a:t>Open loop</a:t>
            </a:r>
          </a:p>
          <a:p>
            <a:pPr lvl="1"/>
            <a:r>
              <a:rPr lang="en-US" sz="1800" dirty="0"/>
              <a:t>From [time, phase] space to [bending angle, Height] space</a:t>
            </a:r>
          </a:p>
          <a:p>
            <a:pPr lvl="1"/>
            <a:r>
              <a:rPr lang="en-US" sz="1800" dirty="0"/>
              <a:t>parameterization</a:t>
            </a:r>
          </a:p>
        </p:txBody>
      </p:sp>
      <p:sp>
        <p:nvSpPr>
          <p:cNvPr id="8" name="Rectangle 7"/>
          <p:cNvSpPr/>
          <p:nvPr/>
        </p:nvSpPr>
        <p:spPr>
          <a:xfrm>
            <a:off x="762000" y="4569023"/>
            <a:ext cx="7090146" cy="307777"/>
          </a:xfrm>
          <a:prstGeom prst="rect">
            <a:avLst/>
          </a:prstGeom>
          <a:ln>
            <a:solidFill>
              <a:srgbClr val="00B050"/>
            </a:solidFill>
          </a:ln>
        </p:spPr>
        <p:txBody>
          <a:bodyPr wrap="none">
            <a:spAutoFit/>
          </a:bodyPr>
          <a:lstStyle/>
          <a:p>
            <a:r>
              <a:rPr lang="en-US" sz="1400" dirty="0">
                <a:solidFill>
                  <a:srgbClr val="00B050"/>
                </a:solidFill>
              </a:rPr>
              <a:t> </a:t>
            </a:r>
            <a:r>
              <a:rPr lang="en-US" sz="1400" b="1" dirty="0">
                <a:solidFill>
                  <a:srgbClr val="00B050"/>
                </a:solidFill>
              </a:rPr>
              <a:t>Radio Occultation</a:t>
            </a:r>
            <a:r>
              <a:rPr lang="en-US" sz="1400" dirty="0">
                <a:solidFill>
                  <a:srgbClr val="00B050"/>
                </a:solidFill>
              </a:rPr>
              <a:t> Processing </a:t>
            </a:r>
            <a:r>
              <a:rPr lang="en-US" sz="1400" b="1" dirty="0">
                <a:solidFill>
                  <a:srgbClr val="00B050"/>
                </a:solidFill>
              </a:rPr>
              <a:t>Package </a:t>
            </a:r>
            <a:r>
              <a:rPr lang="en-US" sz="1400" dirty="0">
                <a:solidFill>
                  <a:srgbClr val="00B050"/>
                </a:solidFill>
              </a:rPr>
              <a:t>(ROPP, </a:t>
            </a:r>
            <a:r>
              <a:rPr lang="en-US" sz="1400" dirty="0" err="1">
                <a:solidFill>
                  <a:srgbClr val="00B050"/>
                </a:solidFill>
              </a:rPr>
              <a:t>Culverwell</a:t>
            </a:r>
            <a:r>
              <a:rPr lang="en-US" sz="1400" dirty="0">
                <a:solidFill>
                  <a:srgbClr val="00B050"/>
                </a:solidFill>
              </a:rPr>
              <a:t> et al., 2015) has been used in testing.</a:t>
            </a:r>
          </a:p>
        </p:txBody>
      </p:sp>
      <p:sp>
        <p:nvSpPr>
          <p:cNvPr id="7" name="TextBox 6"/>
          <p:cNvSpPr txBox="1"/>
          <p:nvPr/>
        </p:nvSpPr>
        <p:spPr>
          <a:xfrm>
            <a:off x="457200" y="4876800"/>
            <a:ext cx="7924800" cy="1846659"/>
          </a:xfrm>
          <a:prstGeom prst="rect">
            <a:avLst/>
          </a:prstGeom>
          <a:noFill/>
        </p:spPr>
        <p:txBody>
          <a:bodyPr wrap="square" rtlCol="0">
            <a:spAutoFit/>
          </a:bodyPr>
          <a:lstStyle/>
          <a:p>
            <a:pPr marL="285750" indent="-285750">
              <a:buFont typeface="Arial" panose="020B0604020202020204" pitchFamily="34" charset="0"/>
              <a:buChar char="•"/>
            </a:pPr>
            <a:r>
              <a:rPr lang="en-US" sz="1600" dirty="0"/>
              <a:t>Errors Propagation from Excess Phase/</a:t>
            </a:r>
            <a:r>
              <a:rPr lang="en-US" sz="1600" dirty="0" err="1"/>
              <a:t>Pos</a:t>
            </a:r>
            <a:r>
              <a:rPr lang="en-US" sz="1600" dirty="0"/>
              <a:t>/</a:t>
            </a:r>
            <a:r>
              <a:rPr lang="en-US" sz="1600" dirty="0" err="1"/>
              <a:t>Vel</a:t>
            </a:r>
            <a:r>
              <a:rPr lang="en-US" sz="1600" dirty="0"/>
              <a:t> to Bending Angle, time derivatives matter</a:t>
            </a:r>
          </a:p>
          <a:p>
            <a:pPr marL="285750" indent="-285750">
              <a:buFont typeface="Arial" panose="020B0604020202020204" pitchFamily="34" charset="0"/>
              <a:buChar char="•"/>
            </a:pPr>
            <a:r>
              <a:rPr lang="en-US" sz="1600" dirty="0"/>
              <a:t>Spherical symmetric assumption</a:t>
            </a:r>
          </a:p>
          <a:p>
            <a:pPr marL="285750" indent="-285750">
              <a:buFont typeface="Arial" panose="020B0604020202020204" pitchFamily="34" charset="0"/>
              <a:buChar char="•"/>
            </a:pPr>
            <a:r>
              <a:rPr lang="en-US" sz="1600" dirty="0"/>
              <a:t>L1/L2 ionosphere correction (first order approximation)</a:t>
            </a:r>
          </a:p>
          <a:p>
            <a:pPr marL="285750" indent="-285750">
              <a:buFont typeface="Arial" panose="020B0604020202020204" pitchFamily="34" charset="0"/>
              <a:buChar char="•"/>
            </a:pPr>
            <a:r>
              <a:rPr lang="en-US" sz="1600" dirty="0"/>
              <a:t>ECI coordinate transformation from ECEF (more artificial mistakes), Geolocation mismatch.</a:t>
            </a:r>
          </a:p>
          <a:p>
            <a:pPr marL="285750" indent="-285750">
              <a:buFont typeface="Arial" panose="020B0604020202020204" pitchFamily="34" charset="0"/>
              <a:buChar char="•"/>
            </a:pPr>
            <a:r>
              <a:rPr lang="en-US" sz="1600" dirty="0"/>
              <a:t>Wave optics inversion algorithm(s) CT2 versus Full Spectrum Inversion </a:t>
            </a:r>
          </a:p>
          <a:p>
            <a:pPr marL="285750" indent="-285750">
              <a:buFont typeface="Arial" panose="020B0604020202020204" pitchFamily="34" charset="0"/>
              <a:buChar char="•"/>
            </a:pPr>
            <a:r>
              <a:rPr lang="en-US" sz="1600" dirty="0"/>
              <a:t>Atmosphere multiple path effects</a:t>
            </a:r>
          </a:p>
          <a:p>
            <a:pPr marL="742950" lvl="1" indent="-285750">
              <a:buFont typeface="Arial" panose="020B0604020202020204" pitchFamily="34" charset="0"/>
              <a:buChar char="•"/>
            </a:pPr>
            <a:r>
              <a:rPr lang="en-US" sz="1600" dirty="0"/>
              <a:t>SNR cut off arbitrary</a:t>
            </a:r>
          </a:p>
        </p:txBody>
      </p:sp>
      <p:sp>
        <p:nvSpPr>
          <p:cNvPr id="9" name="Slide Number Placeholder 8"/>
          <p:cNvSpPr>
            <a:spLocks noGrp="1"/>
          </p:cNvSpPr>
          <p:nvPr>
            <p:ph type="sldNum" sz="quarter" idx="12"/>
          </p:nvPr>
        </p:nvSpPr>
        <p:spPr/>
        <p:txBody>
          <a:bodyPr/>
          <a:lstStyle/>
          <a:p>
            <a:fld id="{915CD59F-73F5-4E86-A0D5-A0725211DC50}" type="slidenum">
              <a:rPr lang="en-US" smtClean="0"/>
              <a:t>14</a:t>
            </a:fld>
            <a:endParaRPr lang="en-US"/>
          </a:p>
        </p:txBody>
      </p:sp>
    </p:spTree>
    <p:extLst>
      <p:ext uri="{BB962C8B-B14F-4D97-AF65-F5344CB8AC3E}">
        <p14:creationId xmlns:p14="http://schemas.microsoft.com/office/powerpoint/2010/main" val="1320655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Bending Angle Comparison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3810" y="3048000"/>
            <a:ext cx="2209800" cy="2057400"/>
          </a:xfrm>
          <a:prstGeom prst="rect">
            <a:avLst/>
          </a:prstGeom>
        </p:spPr>
      </p:pic>
      <p:sp>
        <p:nvSpPr>
          <p:cNvPr id="11" name="TextBox 10"/>
          <p:cNvSpPr txBox="1"/>
          <p:nvPr/>
        </p:nvSpPr>
        <p:spPr>
          <a:xfrm>
            <a:off x="4267200" y="5404932"/>
            <a:ext cx="2209800" cy="523220"/>
          </a:xfrm>
          <a:prstGeom prst="rect">
            <a:avLst/>
          </a:prstGeom>
          <a:noFill/>
        </p:spPr>
        <p:txBody>
          <a:bodyPr wrap="square" rtlCol="0">
            <a:spAutoFit/>
          </a:bodyPr>
          <a:lstStyle/>
          <a:p>
            <a:pPr algn="ctr"/>
            <a:r>
              <a:rPr lang="en-US" sz="1400" dirty="0"/>
              <a:t>NOAA-UMD/ROPP compared with UCAR  </a:t>
            </a:r>
          </a:p>
        </p:txBody>
      </p:sp>
      <p:sp>
        <p:nvSpPr>
          <p:cNvPr id="12" name="TextBox 11"/>
          <p:cNvSpPr txBox="1"/>
          <p:nvPr/>
        </p:nvSpPr>
        <p:spPr>
          <a:xfrm>
            <a:off x="6477000" y="5153679"/>
            <a:ext cx="2372699" cy="523220"/>
          </a:xfrm>
          <a:prstGeom prst="rect">
            <a:avLst/>
          </a:prstGeom>
          <a:noFill/>
        </p:spPr>
        <p:txBody>
          <a:bodyPr wrap="square" rtlCol="0">
            <a:spAutoFit/>
          </a:bodyPr>
          <a:lstStyle/>
          <a:p>
            <a:pPr algn="ctr"/>
            <a:r>
              <a:rPr lang="en-US" sz="1400" dirty="0" err="1"/>
              <a:t>Metop</a:t>
            </a:r>
            <a:r>
              <a:rPr lang="en-US" sz="1400" dirty="0"/>
              <a:t>-B compared with COSMIC in GDAS  </a:t>
            </a:r>
          </a:p>
        </p:txBody>
      </p:sp>
      <p:sp>
        <p:nvSpPr>
          <p:cNvPr id="7" name="TextBox 6"/>
          <p:cNvSpPr txBox="1"/>
          <p:nvPr/>
        </p:nvSpPr>
        <p:spPr>
          <a:xfrm>
            <a:off x="4343400" y="6000065"/>
            <a:ext cx="4267200" cy="381000"/>
          </a:xfrm>
          <a:prstGeom prst="rect">
            <a:avLst/>
          </a:prstGeom>
          <a:noFill/>
        </p:spPr>
        <p:txBody>
          <a:bodyPr wrap="square" rtlCol="0">
            <a:spAutoFit/>
          </a:bodyPr>
          <a:lstStyle/>
          <a:p>
            <a:r>
              <a:rPr lang="en-US" dirty="0"/>
              <a:t>Results are good but need improvements!</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8045"/>
            <a:ext cx="2895600" cy="4115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63600" y="5486400"/>
            <a:ext cx="2971800" cy="646331"/>
          </a:xfrm>
          <a:prstGeom prst="rect">
            <a:avLst/>
          </a:prstGeom>
          <a:noFill/>
        </p:spPr>
        <p:txBody>
          <a:bodyPr wrap="square" rtlCol="0">
            <a:spAutoFit/>
          </a:bodyPr>
          <a:lstStyle/>
          <a:p>
            <a:pPr algn="ctr"/>
            <a:r>
              <a:rPr lang="en-US" dirty="0"/>
              <a:t>Bending Angle Profiles Comparison (UMD vs UCAR)</a:t>
            </a:r>
          </a:p>
        </p:txBody>
      </p:sp>
      <p:sp>
        <p:nvSpPr>
          <p:cNvPr id="5" name="Slide Number Placeholder 4"/>
          <p:cNvSpPr>
            <a:spLocks noGrp="1"/>
          </p:cNvSpPr>
          <p:nvPr>
            <p:ph type="sldNum" sz="quarter" idx="12"/>
          </p:nvPr>
        </p:nvSpPr>
        <p:spPr/>
        <p:txBody>
          <a:bodyPr/>
          <a:lstStyle/>
          <a:p>
            <a:fld id="{915CD59F-73F5-4E86-A0D5-A0725211DC50}" type="slidenum">
              <a:rPr lang="en-US" smtClean="0"/>
              <a:t>15</a:t>
            </a:fld>
            <a:endParaRPr lang="en-US"/>
          </a:p>
        </p:txBody>
      </p:sp>
      <p:pic>
        <p:nvPicPr>
          <p:cNvPr id="1027" name="Picture 3"/>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2313284"/>
            <a:ext cx="2212848" cy="289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3945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fontScale="47500" lnSpcReduction="20000"/>
          </a:bodyPr>
          <a:lstStyle/>
          <a:p>
            <a:r>
              <a:rPr lang="en-US" dirty="0"/>
              <a:t>We have demonstrated the capability of processing Radio Occultation observations from low level to bending angle, which mainly serve for better Cal/Val activities and reprocessing at NOAA for COSMIS-2, CWDP and KOMPSAT-5 as well as future missions. </a:t>
            </a:r>
          </a:p>
          <a:p>
            <a:r>
              <a:rPr lang="en-US" dirty="0"/>
              <a:t>Though RO observations are ‘bias anchor’ for NWP model, products from different centers do have inter-mission, inter-center bias, especially on the lower troposphere. Only through understanding the processing procedure, we can understand the causes of the differences.</a:t>
            </a:r>
          </a:p>
          <a:p>
            <a:r>
              <a:rPr lang="en-US" dirty="0"/>
              <a:t>We have illustrated all possible error sources in calculation of excess phase down to centimeter levels, however, correct each term is not trivial:</a:t>
            </a:r>
          </a:p>
          <a:p>
            <a:pPr lvl="1"/>
            <a:r>
              <a:rPr lang="en-US" dirty="0"/>
              <a:t>Position/velocity inaccuracy, attitude errors</a:t>
            </a:r>
          </a:p>
          <a:p>
            <a:pPr lvl="1"/>
            <a:r>
              <a:rPr lang="en-US" dirty="0"/>
              <a:t>Antenna offset/phase center variations</a:t>
            </a:r>
          </a:p>
          <a:p>
            <a:pPr lvl="1"/>
            <a:r>
              <a:rPr lang="en-US" dirty="0"/>
              <a:t>Cycle slip detection (esp. in the open loop stage).</a:t>
            </a:r>
          </a:p>
          <a:p>
            <a:pPr lvl="1"/>
            <a:r>
              <a:rPr lang="en-US" dirty="0"/>
              <a:t>Clock error from both Leo and GNSS satellites</a:t>
            </a:r>
          </a:p>
          <a:p>
            <a:pPr lvl="1"/>
            <a:r>
              <a:rPr lang="en-US" dirty="0"/>
              <a:t>Interpolation schemes,  coordinate conversion</a:t>
            </a:r>
          </a:p>
          <a:p>
            <a:pPr lvl="1"/>
            <a:r>
              <a:rPr lang="en-US" dirty="0"/>
              <a:t>Operational versus reprocessing</a:t>
            </a:r>
          </a:p>
          <a:p>
            <a:pPr lvl="2"/>
            <a:r>
              <a:rPr lang="en-US" dirty="0"/>
              <a:t>Different accuracy in the  IGS GNSS Orbit products, Earth Orientation Products</a:t>
            </a:r>
          </a:p>
          <a:p>
            <a:pPr lvl="2"/>
            <a:r>
              <a:rPr lang="en-US" dirty="0"/>
              <a:t>Not enough observations for accurate representation of the satellite orbits. </a:t>
            </a:r>
          </a:p>
          <a:p>
            <a:pPr lvl="1"/>
            <a:r>
              <a:rPr lang="en-US" dirty="0"/>
              <a:t>Each error term is evaluated in the processing procedure. </a:t>
            </a:r>
          </a:p>
          <a:p>
            <a:r>
              <a:rPr lang="en-US" dirty="0"/>
              <a:t>Constant Errors not time related may not propagate into bending angle calculation, since only its time derivatives of excess phase are used in bending angle calculation.</a:t>
            </a:r>
          </a:p>
          <a:p>
            <a:r>
              <a:rPr lang="en-US" dirty="0"/>
              <a:t>For COSMIC-2, work is in progress.  In addition, the addition of GLONASS can introduce more complexity and challenges.</a:t>
            </a:r>
          </a:p>
          <a:p>
            <a:endParaRPr lang="en-US" dirty="0"/>
          </a:p>
          <a:p>
            <a:pPr marL="457200" lvl="1"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915CD59F-73F5-4E86-A0D5-A0725211DC50}" type="slidenum">
              <a:rPr lang="en-US" smtClean="0"/>
              <a:t>16</a:t>
            </a:fld>
            <a:endParaRPr lang="en-US"/>
          </a:p>
        </p:txBody>
      </p:sp>
    </p:spTree>
    <p:extLst>
      <p:ext uri="{BB962C8B-B14F-4D97-AF65-F5344CB8AC3E}">
        <p14:creationId xmlns:p14="http://schemas.microsoft.com/office/powerpoint/2010/main" val="724263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a:t>
            </a:r>
          </a:p>
        </p:txBody>
      </p:sp>
      <p:sp>
        <p:nvSpPr>
          <p:cNvPr id="3" name="Content Placeholder 2"/>
          <p:cNvSpPr>
            <a:spLocks noGrp="1"/>
          </p:cNvSpPr>
          <p:nvPr>
            <p:ph idx="1"/>
          </p:nvPr>
        </p:nvSpPr>
        <p:spPr/>
        <p:txBody>
          <a:bodyPr>
            <a:normAutofit fontScale="77500" lnSpcReduction="20000"/>
          </a:bodyPr>
          <a:lstStyle/>
          <a:p>
            <a:r>
              <a:rPr lang="en-US" dirty="0"/>
              <a:t>We would like to thank the following organization and people for their help on training, discussion, analysis and data sharing:</a:t>
            </a:r>
          </a:p>
          <a:p>
            <a:pPr lvl="1"/>
            <a:r>
              <a:rPr lang="en-US" dirty="0"/>
              <a:t>EUMETSAT RO Team for RO on-site Training</a:t>
            </a:r>
          </a:p>
          <a:p>
            <a:pPr lvl="2"/>
            <a:r>
              <a:rPr lang="en-US" dirty="0"/>
              <a:t>Drs. Christian Marquardt, Axel </a:t>
            </a:r>
            <a:r>
              <a:rPr lang="en-US" dirty="0" err="1"/>
              <a:t>Vonengeln</a:t>
            </a:r>
            <a:r>
              <a:rPr lang="en-US" dirty="0"/>
              <a:t>, </a:t>
            </a:r>
            <a:r>
              <a:rPr lang="en-US" dirty="0" err="1"/>
              <a:t>Yago</a:t>
            </a:r>
            <a:r>
              <a:rPr lang="en-US" dirty="0"/>
              <a:t> Andres and Riccardo </a:t>
            </a:r>
            <a:r>
              <a:rPr lang="en-US" dirty="0" err="1"/>
              <a:t>Notarpietro</a:t>
            </a:r>
            <a:r>
              <a:rPr lang="en-US" dirty="0"/>
              <a:t> et al. </a:t>
            </a:r>
          </a:p>
          <a:p>
            <a:pPr lvl="1"/>
            <a:r>
              <a:rPr lang="en-US" dirty="0"/>
              <a:t>University of Bern, Astronomical Institute</a:t>
            </a:r>
          </a:p>
          <a:p>
            <a:pPr lvl="2"/>
            <a:r>
              <a:rPr lang="en-US" dirty="0"/>
              <a:t>For Bernese software training. </a:t>
            </a:r>
          </a:p>
          <a:p>
            <a:pPr lvl="1"/>
            <a:r>
              <a:rPr lang="en-US" dirty="0"/>
              <a:t>TAIWAN NSPO</a:t>
            </a:r>
          </a:p>
          <a:p>
            <a:pPr lvl="1"/>
            <a:r>
              <a:rPr lang="en-US" dirty="0"/>
              <a:t>UCAR/CDAAC</a:t>
            </a:r>
          </a:p>
          <a:p>
            <a:pPr lvl="1"/>
            <a:r>
              <a:rPr lang="en-US" dirty="0"/>
              <a:t>EUMET ROM SAF </a:t>
            </a:r>
          </a:p>
          <a:p>
            <a:pPr lvl="1"/>
            <a:r>
              <a:rPr lang="en-US" dirty="0"/>
              <a:t>Other NOAA STAR RO team members</a:t>
            </a:r>
          </a:p>
          <a:p>
            <a:pPr lvl="2"/>
            <a:r>
              <a:rPr lang="en-US" dirty="0"/>
              <a:t>Drs. </a:t>
            </a:r>
            <a:r>
              <a:rPr lang="en-US" dirty="0" err="1"/>
              <a:t>Yuxiang</a:t>
            </a:r>
            <a:r>
              <a:rPr lang="en-US" dirty="0"/>
              <a:t> He, Jun Dong, </a:t>
            </a:r>
            <a:r>
              <a:rPr lang="en-US" dirty="0" err="1"/>
              <a:t>Wenhui</a:t>
            </a:r>
            <a:r>
              <a:rPr lang="en-US" dirty="0"/>
              <a:t> Wang, </a:t>
            </a:r>
            <a:r>
              <a:rPr lang="en-US" dirty="0" err="1"/>
              <a:t>Xinjia</a:t>
            </a:r>
            <a:r>
              <a:rPr lang="en-US" dirty="0"/>
              <a:t> Zhou, and Erin Lynch etc. </a:t>
            </a:r>
          </a:p>
        </p:txBody>
      </p:sp>
      <p:sp>
        <p:nvSpPr>
          <p:cNvPr id="4" name="Slide Number Placeholder 3"/>
          <p:cNvSpPr>
            <a:spLocks noGrp="1"/>
          </p:cNvSpPr>
          <p:nvPr>
            <p:ph type="sldNum" sz="quarter" idx="12"/>
          </p:nvPr>
        </p:nvSpPr>
        <p:spPr/>
        <p:txBody>
          <a:bodyPr/>
          <a:lstStyle/>
          <a:p>
            <a:fld id="{915CD59F-73F5-4E86-A0D5-A0725211DC50}" type="slidenum">
              <a:rPr lang="en-US" smtClean="0"/>
              <a:t>17</a:t>
            </a:fld>
            <a:endParaRPr lang="en-US"/>
          </a:p>
        </p:txBody>
      </p:sp>
    </p:spTree>
    <p:extLst>
      <p:ext uri="{BB962C8B-B14F-4D97-AF65-F5344CB8AC3E}">
        <p14:creationId xmlns:p14="http://schemas.microsoft.com/office/powerpoint/2010/main" val="3109036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error is important? </a:t>
            </a:r>
          </a:p>
        </p:txBody>
      </p:sp>
      <p:sp>
        <p:nvSpPr>
          <p:cNvPr id="4" name="Slide Number Placeholder 3"/>
          <p:cNvSpPr>
            <a:spLocks noGrp="1"/>
          </p:cNvSpPr>
          <p:nvPr>
            <p:ph type="sldNum" sz="quarter" idx="12"/>
          </p:nvPr>
        </p:nvSpPr>
        <p:spPr/>
        <p:txBody>
          <a:bodyPr/>
          <a:lstStyle/>
          <a:p>
            <a:fld id="{915CD59F-73F5-4E86-A0D5-A0725211DC50}" type="slidenum">
              <a:rPr lang="en-US" smtClean="0"/>
              <a:t>18</a:t>
            </a:fld>
            <a:endParaRPr lang="en-US"/>
          </a:p>
        </p:txBody>
      </p:sp>
      <mc:AlternateContent xmlns:mc="http://schemas.openxmlformats.org/markup-compatibility/2006" xmlns:a14="http://schemas.microsoft.com/office/drawing/2010/main">
        <mc:Choice Requires="a14">
          <p:sp>
            <p:nvSpPr>
              <p:cNvPr id="3" name="TextBox 2"/>
              <p:cNvSpPr txBox="1"/>
              <p:nvPr/>
            </p:nvSpPr>
            <p:spPr>
              <a:xfrm>
                <a:off x="990600" y="1752600"/>
                <a:ext cx="6248400" cy="6088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𝐸𝑥𝑐𝑒𝑠𝑠</m:t>
                      </m:r>
                      <m:r>
                        <a:rPr lang="en-US" sz="2800" b="0" i="1" smtClean="0">
                          <a:latin typeface="Cambria Math"/>
                        </a:rPr>
                        <m:t> </m:t>
                      </m:r>
                      <m:r>
                        <a:rPr lang="en-US" sz="2800" b="0" i="1" smtClean="0">
                          <a:latin typeface="Cambria Math"/>
                        </a:rPr>
                        <m:t>𝐷𝑜𝑝𝑝𝑙𝑒𝑟</m:t>
                      </m:r>
                      <m:r>
                        <a:rPr lang="en-US" sz="2800" b="0" i="1" smtClean="0">
                          <a:latin typeface="Cambria Math"/>
                        </a:rPr>
                        <m:t>: </m:t>
                      </m:r>
                      <m:sSub>
                        <m:sSubPr>
                          <m:ctrlPr>
                            <a:rPr lang="en-US" sz="2800" i="1" smtClean="0">
                              <a:latin typeface="Cambria Math" panose="02040503050406030204" pitchFamily="18" charset="0"/>
                            </a:rPr>
                          </m:ctrlPr>
                        </m:sSubPr>
                        <m:e>
                          <m:r>
                            <a:rPr lang="en-US" sz="2800" b="0" i="1" smtClean="0">
                              <a:latin typeface="Cambria Math"/>
                            </a:rPr>
                            <m:t>𝑓</m:t>
                          </m:r>
                        </m:e>
                        <m:sub>
                          <m:r>
                            <a:rPr lang="en-US" sz="2800" b="0" i="1" smtClean="0">
                              <a:latin typeface="Cambria Math"/>
                            </a:rPr>
                            <m:t>𝑑</m:t>
                          </m:r>
                        </m:sub>
                      </m:sSub>
                      <m:r>
                        <a:rPr lang="en-US" sz="2800" i="1" smtClean="0">
                          <a:latin typeface="Cambria Math"/>
                        </a:rPr>
                        <m:t>=</m:t>
                      </m:r>
                      <m:box>
                        <m:boxPr>
                          <m:ctrlPr>
                            <a:rPr lang="en-US" sz="2800" i="1" smtClean="0">
                              <a:latin typeface="Cambria Math" panose="02040503050406030204" pitchFamily="18" charset="0"/>
                            </a:rPr>
                          </m:ctrlPr>
                        </m:boxPr>
                        <m:e>
                          <m:argPr>
                            <m:argSz m:val="-1"/>
                          </m:argPr>
                          <m:f>
                            <m:fPr>
                              <m:ctrlPr>
                                <a:rPr lang="en-US" sz="2800" i="1" smtClean="0">
                                  <a:latin typeface="Cambria Math" panose="02040503050406030204" pitchFamily="18" charset="0"/>
                                </a:rPr>
                              </m:ctrlPr>
                            </m:fPr>
                            <m:num>
                              <m:r>
                                <a:rPr lang="en-US" sz="2800" b="0" i="1" smtClean="0">
                                  <a:latin typeface="Cambria Math"/>
                                </a:rPr>
                                <m:t>𝑑</m:t>
                              </m:r>
                              <m:r>
                                <a:rPr lang="en-US" sz="2800" b="0" i="1" smtClean="0">
                                  <a:latin typeface="Cambria Math"/>
                                  <a:ea typeface="Cambria Math"/>
                                </a:rPr>
                                <m:t>∆</m:t>
                              </m:r>
                              <m:r>
                                <a:rPr lang="en-US" sz="2800" b="0" i="1" smtClean="0">
                                  <a:latin typeface="Cambria Math"/>
                                  <a:ea typeface="Cambria Math"/>
                                </a:rPr>
                                <m:t>𝑆</m:t>
                              </m:r>
                            </m:num>
                            <m:den>
                              <m:r>
                                <a:rPr lang="en-US" sz="2800" b="0" i="1" smtClean="0">
                                  <a:latin typeface="Cambria Math"/>
                                </a:rPr>
                                <m:t>𝑑𝑡</m:t>
                              </m:r>
                            </m:den>
                          </m:f>
                        </m:e>
                      </m:box>
                    </m:oMath>
                  </m:oMathPara>
                </a14:m>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990600" y="1752600"/>
                <a:ext cx="6248400" cy="608885"/>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146717" y="3403108"/>
                <a:ext cx="6821739" cy="461665"/>
              </a:xfrm>
              <a:prstGeom prst="rect">
                <a:avLst/>
              </a:prstGeom>
            </p:spPr>
            <p:txBody>
              <a:bodyPr wrap="none">
                <a:spAutoFit/>
              </a:bodyPr>
              <a:lstStyle/>
              <a:p>
                <a14:m>
                  <m:oMath xmlns:m="http://schemas.openxmlformats.org/officeDocument/2006/math">
                    <m:r>
                      <a:rPr lang="en-US" sz="2400" i="1" smtClean="0">
                        <a:latin typeface="Cambria Math"/>
                        <a:ea typeface="Cambria Math"/>
                      </a:rPr>
                      <m:t>∆</m:t>
                    </m:r>
                    <m:r>
                      <a:rPr lang="en-US" sz="2400" i="1" smtClean="0">
                        <a:latin typeface="Cambria Math"/>
                        <a:ea typeface="Cambria Math"/>
                      </a:rPr>
                      <m:t>𝑆</m:t>
                    </m:r>
                  </m:oMath>
                </a14:m>
                <a:r>
                  <a:rPr lang="en-US" sz="2400" dirty="0"/>
                  <a:t>=</a:t>
                </a:r>
                <a14:m>
                  <m:oMath xmlns:m="http://schemas.openxmlformats.org/officeDocument/2006/math">
                    <m:sSubSup>
                      <m:sSubSupPr>
                        <m:ctrlPr>
                          <a:rPr lang="en-US" sz="2400" i="1" dirty="0" smtClean="0">
                            <a:latin typeface="Cambria Math" panose="02040503050406030204" pitchFamily="18" charset="0"/>
                          </a:rPr>
                        </m:ctrlPr>
                      </m:sSubSupPr>
                      <m:e>
                        <m:r>
                          <a:rPr lang="en-US" sz="2400" i="1" dirty="0" smtClean="0">
                            <a:latin typeface="Cambria Math"/>
                            <a:ea typeface="Cambria Math"/>
                          </a:rPr>
                          <m:t>∅</m:t>
                        </m:r>
                      </m:e>
                      <m:sub>
                        <m:r>
                          <a:rPr lang="en-US" sz="2400" b="0" i="1" dirty="0" smtClean="0">
                            <a:latin typeface="Cambria Math"/>
                          </a:rPr>
                          <m:t>𝑟</m:t>
                        </m:r>
                      </m:sub>
                      <m:sup>
                        <m:r>
                          <a:rPr lang="en-US" sz="2400" b="0" i="1" dirty="0" smtClean="0">
                            <a:latin typeface="Cambria Math"/>
                          </a:rPr>
                          <m:t>𝑠</m:t>
                        </m:r>
                      </m:sup>
                    </m:sSubSup>
                    <m:d>
                      <m:dPr>
                        <m:ctrlPr>
                          <a:rPr lang="en-US" sz="2400" b="0" i="1" dirty="0" smtClean="0">
                            <a:latin typeface="Cambria Math" panose="02040503050406030204" pitchFamily="18" charset="0"/>
                          </a:rPr>
                        </m:ctrlPr>
                      </m:dPr>
                      <m:e>
                        <m:sSub>
                          <m:sSubPr>
                            <m:ctrlPr>
                              <a:rPr lang="en-US" sz="2400" b="0" i="1" dirty="0" smtClean="0">
                                <a:latin typeface="Cambria Math" panose="02040503050406030204" pitchFamily="18" charset="0"/>
                              </a:rPr>
                            </m:ctrlPr>
                          </m:sSubPr>
                          <m:e>
                            <m:r>
                              <a:rPr lang="en-US" sz="2400" b="0" i="1" dirty="0" smtClean="0">
                                <a:latin typeface="Cambria Math"/>
                              </a:rPr>
                              <m:t>𝑡</m:t>
                            </m:r>
                          </m:e>
                          <m:sub>
                            <m:r>
                              <a:rPr lang="en-US" sz="2400" b="0" i="1" dirty="0" smtClean="0">
                                <a:latin typeface="Cambria Math"/>
                              </a:rPr>
                              <m:t>𝑟</m:t>
                            </m:r>
                          </m:sub>
                        </m:sSub>
                      </m:e>
                    </m:d>
                    <m:r>
                      <a:rPr lang="en-US" sz="2400" b="0" i="1" dirty="0" smtClean="0">
                        <a:latin typeface="Cambria Math"/>
                      </a:rPr>
                      <m:t>−</m:t>
                    </m:r>
                    <m:sSubSup>
                      <m:sSubSupPr>
                        <m:ctrlPr>
                          <a:rPr lang="en-US" sz="2400" b="0" i="1" dirty="0" smtClean="0">
                            <a:latin typeface="Cambria Math" panose="02040503050406030204" pitchFamily="18" charset="0"/>
                          </a:rPr>
                        </m:ctrlPr>
                      </m:sSubSupPr>
                      <m:e>
                        <m:r>
                          <a:rPr lang="en-US" sz="2400" b="0" i="1" dirty="0" smtClean="0">
                            <a:latin typeface="Cambria Math"/>
                            <a:ea typeface="Cambria Math"/>
                          </a:rPr>
                          <m:t>𝜌</m:t>
                        </m:r>
                      </m:e>
                      <m:sub>
                        <m:r>
                          <a:rPr lang="en-US" sz="2400" b="0" i="1" dirty="0" smtClean="0">
                            <a:latin typeface="Cambria Math"/>
                          </a:rPr>
                          <m:t>𝑟</m:t>
                        </m:r>
                      </m:sub>
                      <m:sup>
                        <m:r>
                          <a:rPr lang="en-US" sz="2400" b="0" i="1" dirty="0" smtClean="0">
                            <a:latin typeface="Cambria Math"/>
                          </a:rPr>
                          <m:t>𝑠</m:t>
                        </m:r>
                      </m:sup>
                    </m:sSubSup>
                    <m:r>
                      <a:rPr lang="en-US" sz="2400" b="0" i="0" dirty="0" smtClean="0">
                        <a:latin typeface="Cambria Math"/>
                      </a:rPr>
                      <m:t>+</m:t>
                    </m:r>
                    <m:r>
                      <m:rPr>
                        <m:sty m:val="p"/>
                      </m:rPr>
                      <a:rPr lang="en-US" sz="2400" b="0" i="0" dirty="0" smtClean="0">
                        <a:latin typeface="Cambria Math"/>
                        <a:ea typeface="Cambria Math"/>
                      </a:rPr>
                      <m:t>c</m:t>
                    </m:r>
                    <m:r>
                      <a:rPr lang="en-US" sz="2400" b="0" i="1" dirty="0" smtClean="0">
                        <a:latin typeface="Cambria Math"/>
                        <a:ea typeface="Cambria Math"/>
                      </a:rPr>
                      <m:t>∙</m:t>
                    </m:r>
                    <m:sSup>
                      <m:sSupPr>
                        <m:ctrlPr>
                          <a:rPr lang="en-US" sz="2400" b="0" i="1" dirty="0" smtClean="0">
                            <a:latin typeface="Cambria Math" panose="02040503050406030204" pitchFamily="18" charset="0"/>
                            <a:ea typeface="Cambria Math"/>
                          </a:rPr>
                        </m:ctrlPr>
                      </m:sSupPr>
                      <m:e>
                        <m:r>
                          <a:rPr lang="en-US" sz="2400" b="0" i="1" dirty="0" smtClean="0">
                            <a:latin typeface="Cambria Math"/>
                            <a:ea typeface="Cambria Math"/>
                          </a:rPr>
                          <m:t>𝛿</m:t>
                        </m:r>
                        <m:r>
                          <a:rPr lang="en-US" sz="2400" b="0" i="1" dirty="0" smtClean="0">
                            <a:latin typeface="Cambria Math"/>
                            <a:ea typeface="Cambria Math"/>
                          </a:rPr>
                          <m:t>𝑡</m:t>
                        </m:r>
                      </m:e>
                      <m:sup>
                        <m:r>
                          <a:rPr lang="en-US" sz="2400" b="0" i="1" dirty="0" smtClean="0">
                            <a:latin typeface="Cambria Math"/>
                            <a:ea typeface="Cambria Math"/>
                          </a:rPr>
                          <m:t>𝑟</m:t>
                        </m:r>
                      </m:sup>
                    </m:sSup>
                    <m:r>
                      <a:rPr lang="en-US" sz="2400" b="0" i="0" dirty="0" smtClean="0">
                        <a:latin typeface="Cambria Math"/>
                        <a:ea typeface="Cambria Math"/>
                      </a:rPr>
                      <m:t>−</m:t>
                    </m:r>
                    <m:r>
                      <m:rPr>
                        <m:sty m:val="p"/>
                      </m:rPr>
                      <a:rPr lang="en-US" sz="2400" dirty="0">
                        <a:latin typeface="Cambria Math"/>
                        <a:ea typeface="Cambria Math"/>
                      </a:rPr>
                      <m:t>c</m:t>
                    </m:r>
                    <m:r>
                      <a:rPr lang="en-US" sz="2400" i="1" dirty="0">
                        <a:latin typeface="Cambria Math"/>
                        <a:ea typeface="Cambria Math"/>
                      </a:rPr>
                      <m:t>∙</m:t>
                    </m:r>
                    <m:sSup>
                      <m:sSupPr>
                        <m:ctrlPr>
                          <a:rPr lang="en-US" sz="2400" i="1" dirty="0">
                            <a:latin typeface="Cambria Math" panose="02040503050406030204" pitchFamily="18" charset="0"/>
                            <a:ea typeface="Cambria Math"/>
                          </a:rPr>
                        </m:ctrlPr>
                      </m:sSupPr>
                      <m:e>
                        <m:r>
                          <a:rPr lang="en-US" sz="2400" i="1" dirty="0">
                            <a:latin typeface="Cambria Math"/>
                            <a:ea typeface="Cambria Math"/>
                          </a:rPr>
                          <m:t>𝛿</m:t>
                        </m:r>
                        <m:r>
                          <a:rPr lang="en-US" sz="2400" i="1" dirty="0">
                            <a:latin typeface="Cambria Math"/>
                            <a:ea typeface="Cambria Math"/>
                          </a:rPr>
                          <m:t>𝑡</m:t>
                        </m:r>
                      </m:e>
                      <m:sup>
                        <m:r>
                          <a:rPr lang="en-US" sz="2400" b="0" i="1" dirty="0" smtClean="0">
                            <a:latin typeface="Cambria Math"/>
                            <a:ea typeface="Cambria Math"/>
                          </a:rPr>
                          <m:t>𝑠</m:t>
                        </m:r>
                      </m:sup>
                    </m:sSup>
                    <m:r>
                      <a:rPr lang="en-US" sz="2400" b="0" i="1" dirty="0" smtClean="0">
                        <a:latin typeface="Cambria Math"/>
                        <a:ea typeface="Cambria Math"/>
                      </a:rPr>
                      <m:t>+</m:t>
                    </m:r>
                    <m:r>
                      <a:rPr lang="en-US" sz="2400" b="0" i="1" dirty="0" smtClean="0">
                        <a:latin typeface="Cambria Math"/>
                        <a:ea typeface="Cambria Math"/>
                      </a:rPr>
                      <m:t>𝑁</m:t>
                    </m:r>
                    <m:r>
                      <a:rPr lang="en-US" sz="2400" b="0" i="1" dirty="0" smtClean="0">
                        <a:latin typeface="Cambria Math"/>
                        <a:ea typeface="Cambria Math"/>
                      </a:rPr>
                      <m:t>+</m:t>
                    </m:r>
                    <m:r>
                      <a:rPr lang="en-US" sz="2400" b="0" i="1" dirty="0" smtClean="0">
                        <a:latin typeface="Cambria Math"/>
                        <a:ea typeface="Cambria Math"/>
                      </a:rPr>
                      <m:t>𝐷</m:t>
                    </m:r>
                    <m:r>
                      <a:rPr lang="en-US" sz="2400" b="0" i="1" dirty="0" smtClean="0">
                        <a:latin typeface="Cambria Math"/>
                        <a:ea typeface="Cambria Math"/>
                      </a:rPr>
                      <m:t>+</m:t>
                    </m:r>
                    <m:r>
                      <a:rPr lang="en-US" sz="2400" b="0" i="1" dirty="0" smtClean="0">
                        <a:latin typeface="Cambria Math"/>
                        <a:ea typeface="Cambria Math"/>
                      </a:rPr>
                      <m:t>𝑤</m:t>
                    </m:r>
                    <m:r>
                      <a:rPr lang="en-US" sz="2400" b="0" i="1" dirty="0" smtClean="0">
                        <a:latin typeface="Cambria Math"/>
                        <a:ea typeface="Cambria Math"/>
                      </a:rPr>
                      <m:t>+</m:t>
                    </m:r>
                    <m:r>
                      <a:rPr lang="en-US" sz="2400" b="0" i="1" dirty="0" smtClean="0">
                        <a:latin typeface="Cambria Math"/>
                        <a:ea typeface="Cambria Math"/>
                      </a:rPr>
                      <m:t>𝜀</m:t>
                    </m:r>
                  </m:oMath>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1146717" y="3403108"/>
                <a:ext cx="6821739" cy="461665"/>
              </a:xfrm>
              <a:prstGeom prst="rect">
                <a:avLst/>
              </a:prstGeom>
              <a:blipFill rotWithShape="1">
                <a:blip r:embed="rId3"/>
                <a:stretch>
                  <a:fillRect l="-179"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082730" y="4114800"/>
                <a:ext cx="7516609" cy="4650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000" i="1" dirty="0" smtClean="0">
                              <a:latin typeface="Cambria Math" panose="02040503050406030204" pitchFamily="18" charset="0"/>
                            </a:rPr>
                          </m:ctrlPr>
                        </m:sSubSupPr>
                        <m:e>
                          <m:r>
                            <a:rPr lang="en-US" sz="2000" i="1" dirty="0">
                              <a:latin typeface="Cambria Math"/>
                              <a:ea typeface="Cambria Math"/>
                            </a:rPr>
                            <m:t>𝜌</m:t>
                          </m:r>
                        </m:e>
                        <m:sub>
                          <m:r>
                            <a:rPr lang="en-US" sz="2000" i="1" dirty="0">
                              <a:latin typeface="Cambria Math"/>
                            </a:rPr>
                            <m:t>𝑟</m:t>
                          </m:r>
                        </m:sub>
                        <m:sup>
                          <m:r>
                            <a:rPr lang="en-US" sz="2000" i="1" dirty="0">
                              <a:latin typeface="Cambria Math"/>
                            </a:rPr>
                            <m:t>𝑠</m:t>
                          </m:r>
                        </m:sup>
                      </m:sSubSup>
                      <m:r>
                        <a:rPr lang="en-US" sz="2000" b="0" i="1" dirty="0" smtClean="0">
                          <a:latin typeface="Cambria Math"/>
                        </a:rPr>
                        <m:t>=</m:t>
                      </m:r>
                      <m:rad>
                        <m:radPr>
                          <m:degHide m:val="on"/>
                          <m:ctrlPr>
                            <a:rPr lang="en-US" sz="2000" b="0" i="1" dirty="0" smtClean="0">
                              <a:latin typeface="Cambria Math" panose="02040503050406030204" pitchFamily="18" charset="0"/>
                            </a:rPr>
                          </m:ctrlPr>
                        </m:radPr>
                        <m:deg/>
                        <m:e>
                          <m:sSup>
                            <m:sSupPr>
                              <m:ctrlPr>
                                <a:rPr lang="en-US" sz="2000" b="0" i="1" dirty="0" smtClean="0">
                                  <a:latin typeface="Cambria Math" panose="02040503050406030204" pitchFamily="18" charset="0"/>
                                </a:rPr>
                              </m:ctrlPr>
                            </m:sSupPr>
                            <m:e>
                              <m:r>
                                <a:rPr lang="en-US" sz="2000" i="1" dirty="0">
                                  <a:latin typeface="Cambria Math"/>
                                </a:rPr>
                                <m:t>(</m:t>
                              </m:r>
                              <m:sSup>
                                <m:sSupPr>
                                  <m:ctrlPr>
                                    <a:rPr lang="en-US" sz="2000" i="1" dirty="0">
                                      <a:latin typeface="Cambria Math" panose="02040503050406030204" pitchFamily="18" charset="0"/>
                                    </a:rPr>
                                  </m:ctrlPr>
                                </m:sSupPr>
                                <m:e>
                                  <m:r>
                                    <a:rPr lang="en-US" sz="2000" i="1" dirty="0">
                                      <a:latin typeface="Cambria Math"/>
                                    </a:rPr>
                                    <m:t>𝑥</m:t>
                                  </m:r>
                                </m:e>
                                <m:sup>
                                  <m:r>
                                    <a:rPr lang="en-US" sz="2000" i="1" dirty="0">
                                      <a:latin typeface="Cambria Math"/>
                                    </a:rPr>
                                    <m:t>𝑠</m:t>
                                  </m:r>
                                </m:sup>
                              </m:sSup>
                              <m:r>
                                <a:rPr lang="en-US" sz="2000" i="1" dirty="0">
                                  <a:latin typeface="Cambria Math"/>
                                </a:rPr>
                                <m:t>(</m:t>
                              </m:r>
                              <m:sSup>
                                <m:sSupPr>
                                  <m:ctrlPr>
                                    <a:rPr lang="en-US" sz="2000" i="1" dirty="0">
                                      <a:latin typeface="Cambria Math" panose="02040503050406030204" pitchFamily="18" charset="0"/>
                                    </a:rPr>
                                  </m:ctrlPr>
                                </m:sSupPr>
                                <m:e>
                                  <m:r>
                                    <a:rPr lang="en-US" sz="2000" i="1" dirty="0">
                                      <a:latin typeface="Cambria Math"/>
                                    </a:rPr>
                                    <m:t>𝑡</m:t>
                                  </m:r>
                                </m:e>
                                <m:sup>
                                  <m:r>
                                    <a:rPr lang="en-US" sz="2000" i="1" dirty="0">
                                      <a:latin typeface="Cambria Math"/>
                                    </a:rPr>
                                    <m:t>𝑠</m:t>
                                  </m:r>
                                </m:sup>
                              </m:sSup>
                              <m:r>
                                <a:rPr lang="en-US" sz="2000" i="1" dirty="0">
                                  <a:latin typeface="Cambria Math"/>
                                </a:rPr>
                                <m:t>)−</m:t>
                              </m:r>
                              <m:sSup>
                                <m:sSupPr>
                                  <m:ctrlPr>
                                    <a:rPr lang="en-US" sz="2000" i="1" dirty="0">
                                      <a:latin typeface="Cambria Math" panose="02040503050406030204" pitchFamily="18" charset="0"/>
                                    </a:rPr>
                                  </m:ctrlPr>
                                </m:sSupPr>
                                <m:e>
                                  <m:r>
                                    <a:rPr lang="en-US" sz="2000" i="1" dirty="0">
                                      <a:latin typeface="Cambria Math"/>
                                    </a:rPr>
                                    <m:t>𝑥</m:t>
                                  </m:r>
                                </m:e>
                                <m:sup>
                                  <m:r>
                                    <a:rPr lang="en-US" sz="2000" i="1" dirty="0">
                                      <a:latin typeface="Cambria Math"/>
                                    </a:rPr>
                                    <m:t>𝑟</m:t>
                                  </m:r>
                                </m:sup>
                              </m:sSup>
                              <m:r>
                                <a:rPr lang="en-US" sz="2000" i="1" dirty="0">
                                  <a:latin typeface="Cambria Math"/>
                                </a:rPr>
                                <m:t>(</m:t>
                              </m:r>
                              <m:sSup>
                                <m:sSupPr>
                                  <m:ctrlPr>
                                    <a:rPr lang="en-US" sz="2000" i="1" dirty="0">
                                      <a:latin typeface="Cambria Math" panose="02040503050406030204" pitchFamily="18" charset="0"/>
                                    </a:rPr>
                                  </m:ctrlPr>
                                </m:sSupPr>
                                <m:e>
                                  <m:r>
                                    <a:rPr lang="en-US" sz="2000" i="1" dirty="0">
                                      <a:latin typeface="Cambria Math"/>
                                    </a:rPr>
                                    <m:t>𝑡</m:t>
                                  </m:r>
                                </m:e>
                                <m:sup>
                                  <m:r>
                                    <a:rPr lang="en-US" sz="2000" i="1" dirty="0">
                                      <a:latin typeface="Cambria Math"/>
                                    </a:rPr>
                                    <m:t>𝑟</m:t>
                                  </m:r>
                                </m:sup>
                              </m:sSup>
                              <m:r>
                                <a:rPr lang="en-US" sz="2000" i="1" dirty="0">
                                  <a:latin typeface="Cambria Math"/>
                                </a:rPr>
                                <m:t>))</m:t>
                              </m:r>
                            </m:e>
                            <m:sup>
                              <m:r>
                                <a:rPr lang="en-US" sz="2000" b="0" i="1" dirty="0" smtClean="0">
                                  <a:latin typeface="Cambria Math"/>
                                </a:rPr>
                                <m:t>2</m:t>
                              </m:r>
                            </m:sup>
                          </m:sSup>
                          <m:r>
                            <a:rPr lang="en-US" sz="2000" b="0" i="1" dirty="0" smtClean="0">
                              <a:latin typeface="Cambria Math"/>
                            </a:rPr>
                            <m:t>+</m:t>
                          </m:r>
                          <m:sSup>
                            <m:sSupPr>
                              <m:ctrlPr>
                                <a:rPr lang="en-US" sz="2000" i="1" dirty="0">
                                  <a:latin typeface="Cambria Math" panose="02040503050406030204" pitchFamily="18" charset="0"/>
                                </a:rPr>
                              </m:ctrlPr>
                            </m:sSupPr>
                            <m:e>
                              <m:r>
                                <a:rPr lang="en-US" sz="2000" i="1" dirty="0">
                                  <a:latin typeface="Cambria Math"/>
                                </a:rPr>
                                <m:t>(</m:t>
                              </m:r>
                              <m:sSup>
                                <m:sSupPr>
                                  <m:ctrlPr>
                                    <a:rPr lang="en-US" sz="2000" i="1" dirty="0">
                                      <a:latin typeface="Cambria Math" panose="02040503050406030204" pitchFamily="18" charset="0"/>
                                    </a:rPr>
                                  </m:ctrlPr>
                                </m:sSupPr>
                                <m:e>
                                  <m:r>
                                    <a:rPr lang="en-US" sz="2000" b="0" i="1" dirty="0" smtClean="0">
                                      <a:latin typeface="Cambria Math"/>
                                    </a:rPr>
                                    <m:t>𝑦</m:t>
                                  </m:r>
                                </m:e>
                                <m:sup>
                                  <m:r>
                                    <a:rPr lang="en-US" sz="2000" i="1" dirty="0">
                                      <a:latin typeface="Cambria Math"/>
                                    </a:rPr>
                                    <m:t>𝑠</m:t>
                                  </m:r>
                                </m:sup>
                              </m:sSup>
                              <m:r>
                                <a:rPr lang="en-US" sz="2000" i="1" dirty="0">
                                  <a:latin typeface="Cambria Math"/>
                                </a:rPr>
                                <m:t>(</m:t>
                              </m:r>
                              <m:sSup>
                                <m:sSupPr>
                                  <m:ctrlPr>
                                    <a:rPr lang="en-US" sz="2000" i="1" dirty="0">
                                      <a:latin typeface="Cambria Math" panose="02040503050406030204" pitchFamily="18" charset="0"/>
                                    </a:rPr>
                                  </m:ctrlPr>
                                </m:sSupPr>
                                <m:e>
                                  <m:r>
                                    <a:rPr lang="en-US" sz="2000" i="1" dirty="0">
                                      <a:latin typeface="Cambria Math"/>
                                    </a:rPr>
                                    <m:t>𝑡</m:t>
                                  </m:r>
                                </m:e>
                                <m:sup>
                                  <m:r>
                                    <a:rPr lang="en-US" sz="2000" i="1" dirty="0">
                                      <a:latin typeface="Cambria Math"/>
                                    </a:rPr>
                                    <m:t>𝑠</m:t>
                                  </m:r>
                                </m:sup>
                              </m:sSup>
                              <m:r>
                                <a:rPr lang="en-US" sz="2000" i="1" dirty="0">
                                  <a:latin typeface="Cambria Math"/>
                                </a:rPr>
                                <m:t>)−</m:t>
                              </m:r>
                              <m:sSup>
                                <m:sSupPr>
                                  <m:ctrlPr>
                                    <a:rPr lang="en-US" sz="2000" i="1" dirty="0">
                                      <a:latin typeface="Cambria Math" panose="02040503050406030204" pitchFamily="18" charset="0"/>
                                    </a:rPr>
                                  </m:ctrlPr>
                                </m:sSupPr>
                                <m:e>
                                  <m:r>
                                    <a:rPr lang="en-US" sz="2000" b="0" i="1" dirty="0" smtClean="0">
                                      <a:latin typeface="Cambria Math"/>
                                    </a:rPr>
                                    <m:t>𝑦</m:t>
                                  </m:r>
                                </m:e>
                                <m:sup>
                                  <m:r>
                                    <a:rPr lang="en-US" sz="2000" i="1" dirty="0">
                                      <a:latin typeface="Cambria Math"/>
                                    </a:rPr>
                                    <m:t>𝑟</m:t>
                                  </m:r>
                                </m:sup>
                              </m:sSup>
                              <m:r>
                                <a:rPr lang="en-US" sz="2000" i="1" dirty="0">
                                  <a:latin typeface="Cambria Math"/>
                                </a:rPr>
                                <m:t>(</m:t>
                              </m:r>
                              <m:sSup>
                                <m:sSupPr>
                                  <m:ctrlPr>
                                    <a:rPr lang="en-US" sz="2000" i="1" dirty="0">
                                      <a:latin typeface="Cambria Math" panose="02040503050406030204" pitchFamily="18" charset="0"/>
                                    </a:rPr>
                                  </m:ctrlPr>
                                </m:sSupPr>
                                <m:e>
                                  <m:r>
                                    <a:rPr lang="en-US" sz="2000" i="1" dirty="0">
                                      <a:latin typeface="Cambria Math"/>
                                    </a:rPr>
                                    <m:t>𝑡</m:t>
                                  </m:r>
                                </m:e>
                                <m:sup>
                                  <m:r>
                                    <a:rPr lang="en-US" sz="2000" i="1" dirty="0">
                                      <a:latin typeface="Cambria Math"/>
                                    </a:rPr>
                                    <m:t>𝑟</m:t>
                                  </m:r>
                                </m:sup>
                              </m:sSup>
                              <m:r>
                                <a:rPr lang="en-US" sz="2000" i="1" dirty="0">
                                  <a:latin typeface="Cambria Math"/>
                                </a:rPr>
                                <m:t>))</m:t>
                              </m:r>
                            </m:e>
                            <m:sup>
                              <m:r>
                                <a:rPr lang="en-US" sz="2000" i="1" dirty="0">
                                  <a:latin typeface="Cambria Math"/>
                                </a:rPr>
                                <m:t>2</m:t>
                              </m:r>
                            </m:sup>
                          </m:sSup>
                          <m:r>
                            <a:rPr lang="en-US" sz="2000" b="0" i="1" dirty="0" smtClean="0">
                              <a:latin typeface="Cambria Math"/>
                            </a:rPr>
                            <m:t>+</m:t>
                          </m:r>
                          <m:sSup>
                            <m:sSupPr>
                              <m:ctrlPr>
                                <a:rPr lang="en-US" sz="2000" i="1" dirty="0">
                                  <a:latin typeface="Cambria Math" panose="02040503050406030204" pitchFamily="18" charset="0"/>
                                </a:rPr>
                              </m:ctrlPr>
                            </m:sSupPr>
                            <m:e>
                              <m:r>
                                <a:rPr lang="en-US" sz="2000" i="1" dirty="0">
                                  <a:latin typeface="Cambria Math"/>
                                </a:rPr>
                                <m:t>(</m:t>
                              </m:r>
                              <m:sSup>
                                <m:sSupPr>
                                  <m:ctrlPr>
                                    <a:rPr lang="en-US" sz="2000" i="1" dirty="0">
                                      <a:latin typeface="Cambria Math" panose="02040503050406030204" pitchFamily="18" charset="0"/>
                                    </a:rPr>
                                  </m:ctrlPr>
                                </m:sSupPr>
                                <m:e>
                                  <m:r>
                                    <a:rPr lang="en-US" sz="2000" b="0" i="1" dirty="0" smtClean="0">
                                      <a:latin typeface="Cambria Math"/>
                                    </a:rPr>
                                    <m:t>𝑧</m:t>
                                  </m:r>
                                </m:e>
                                <m:sup>
                                  <m:r>
                                    <a:rPr lang="en-US" sz="2000" i="1" dirty="0">
                                      <a:latin typeface="Cambria Math"/>
                                    </a:rPr>
                                    <m:t>𝑠</m:t>
                                  </m:r>
                                </m:sup>
                              </m:sSup>
                              <m:r>
                                <a:rPr lang="en-US" sz="2000" i="1" dirty="0">
                                  <a:latin typeface="Cambria Math"/>
                                </a:rPr>
                                <m:t>(</m:t>
                              </m:r>
                              <m:sSup>
                                <m:sSupPr>
                                  <m:ctrlPr>
                                    <a:rPr lang="en-US" sz="2000" i="1" dirty="0">
                                      <a:latin typeface="Cambria Math" panose="02040503050406030204" pitchFamily="18" charset="0"/>
                                    </a:rPr>
                                  </m:ctrlPr>
                                </m:sSupPr>
                                <m:e>
                                  <m:r>
                                    <a:rPr lang="en-US" sz="2000" i="1" dirty="0">
                                      <a:latin typeface="Cambria Math"/>
                                    </a:rPr>
                                    <m:t>𝑡</m:t>
                                  </m:r>
                                </m:e>
                                <m:sup>
                                  <m:r>
                                    <a:rPr lang="en-US" sz="2000" i="1" dirty="0">
                                      <a:latin typeface="Cambria Math"/>
                                    </a:rPr>
                                    <m:t>𝑠</m:t>
                                  </m:r>
                                </m:sup>
                              </m:sSup>
                              <m:r>
                                <a:rPr lang="en-US" sz="2000" i="1" dirty="0">
                                  <a:latin typeface="Cambria Math"/>
                                </a:rPr>
                                <m:t>)−</m:t>
                              </m:r>
                              <m:sSup>
                                <m:sSupPr>
                                  <m:ctrlPr>
                                    <a:rPr lang="en-US" sz="2000" i="1" dirty="0">
                                      <a:latin typeface="Cambria Math" panose="02040503050406030204" pitchFamily="18" charset="0"/>
                                    </a:rPr>
                                  </m:ctrlPr>
                                </m:sSupPr>
                                <m:e>
                                  <m:r>
                                    <a:rPr lang="en-US" sz="2000" b="0" i="1" dirty="0" smtClean="0">
                                      <a:latin typeface="Cambria Math"/>
                                    </a:rPr>
                                    <m:t>𝑧</m:t>
                                  </m:r>
                                </m:e>
                                <m:sup>
                                  <m:r>
                                    <a:rPr lang="en-US" sz="2000" i="1" dirty="0">
                                      <a:latin typeface="Cambria Math"/>
                                    </a:rPr>
                                    <m:t>𝑟</m:t>
                                  </m:r>
                                </m:sup>
                              </m:sSup>
                              <m:r>
                                <a:rPr lang="en-US" sz="2000" i="1" dirty="0">
                                  <a:latin typeface="Cambria Math"/>
                                </a:rPr>
                                <m:t>(</m:t>
                              </m:r>
                              <m:sSup>
                                <m:sSupPr>
                                  <m:ctrlPr>
                                    <a:rPr lang="en-US" sz="2000" i="1" dirty="0">
                                      <a:latin typeface="Cambria Math" panose="02040503050406030204" pitchFamily="18" charset="0"/>
                                    </a:rPr>
                                  </m:ctrlPr>
                                </m:sSupPr>
                                <m:e>
                                  <m:r>
                                    <a:rPr lang="en-US" sz="2000" i="1" dirty="0">
                                      <a:latin typeface="Cambria Math"/>
                                    </a:rPr>
                                    <m:t>𝑡</m:t>
                                  </m:r>
                                </m:e>
                                <m:sup>
                                  <m:r>
                                    <a:rPr lang="en-US" sz="2000" i="1" dirty="0">
                                      <a:latin typeface="Cambria Math"/>
                                    </a:rPr>
                                    <m:t>𝑟</m:t>
                                  </m:r>
                                </m:sup>
                              </m:sSup>
                              <m:r>
                                <a:rPr lang="en-US" sz="2000" i="1" dirty="0">
                                  <a:latin typeface="Cambria Math"/>
                                </a:rPr>
                                <m:t>))</m:t>
                              </m:r>
                            </m:e>
                            <m:sup>
                              <m:r>
                                <a:rPr lang="en-US" sz="2000" i="1" dirty="0">
                                  <a:latin typeface="Cambria Math"/>
                                </a:rPr>
                                <m:t>2</m:t>
                              </m:r>
                            </m:sup>
                          </m:sSup>
                        </m:e>
                      </m:rad>
                    </m:oMath>
                  </m:oMathPara>
                </a14:m>
                <a:endParaRPr lang="en-US" sz="1100" dirty="0"/>
              </a:p>
            </p:txBody>
          </p:sp>
        </mc:Choice>
        <mc:Fallback xmlns="">
          <p:sp>
            <p:nvSpPr>
              <p:cNvPr id="8" name="Rectangle 7"/>
              <p:cNvSpPr>
                <a:spLocks noRot="1" noChangeAspect="1" noMove="1" noResize="1" noEditPoints="1" noAdjustHandles="1" noChangeArrowheads="1" noChangeShapeType="1" noTextEdit="1"/>
              </p:cNvSpPr>
              <p:nvPr/>
            </p:nvSpPr>
            <p:spPr>
              <a:xfrm>
                <a:off x="1082730" y="4114800"/>
                <a:ext cx="7516609" cy="465064"/>
              </a:xfrm>
              <a:prstGeom prst="rect">
                <a:avLst/>
              </a:prstGeom>
              <a:blipFill rotWithShape="1">
                <a:blip r:embed="rId4"/>
                <a:stretch>
                  <a:fillRect b="-13158"/>
                </a:stretch>
              </a:blipFill>
            </p:spPr>
            <p:txBody>
              <a:bodyPr/>
              <a:lstStyle/>
              <a:p>
                <a:r>
                  <a:rPr lang="en-US">
                    <a:noFill/>
                  </a:rPr>
                  <a:t> </a:t>
                </a:r>
              </a:p>
            </p:txBody>
          </p:sp>
        </mc:Fallback>
      </mc:AlternateContent>
      <p:sp>
        <p:nvSpPr>
          <p:cNvPr id="9" name="TextBox 8"/>
          <p:cNvSpPr txBox="1"/>
          <p:nvPr/>
        </p:nvSpPr>
        <p:spPr>
          <a:xfrm>
            <a:off x="2362200" y="2544618"/>
            <a:ext cx="5138057" cy="646331"/>
          </a:xfrm>
          <a:prstGeom prst="rect">
            <a:avLst/>
          </a:prstGeom>
          <a:noFill/>
        </p:spPr>
        <p:txBody>
          <a:bodyPr wrap="square" rtlCol="0">
            <a:spAutoFit/>
          </a:bodyPr>
          <a:lstStyle/>
          <a:p>
            <a:r>
              <a:rPr lang="en-US" dirty="0">
                <a:solidFill>
                  <a:srgbClr val="00B050"/>
                </a:solidFill>
              </a:rPr>
              <a:t>Only terms related to time changing is important. Constant bias can be neglected. </a:t>
            </a:r>
          </a:p>
        </p:txBody>
      </p:sp>
      <mc:AlternateContent xmlns:mc="http://schemas.openxmlformats.org/markup-compatibility/2006" xmlns:a14="http://schemas.microsoft.com/office/drawing/2010/main">
        <mc:Choice Requires="a14">
          <p:sp>
            <p:nvSpPr>
              <p:cNvPr id="11" name="Rectangle 10"/>
              <p:cNvSpPr/>
              <p:nvPr/>
            </p:nvSpPr>
            <p:spPr>
              <a:xfrm>
                <a:off x="1024251" y="5560413"/>
                <a:ext cx="7633565" cy="369332"/>
              </a:xfrm>
              <a:prstGeom prst="rect">
                <a:avLst/>
              </a:prstGeom>
            </p:spPr>
            <p:txBody>
              <a:bodyPr wrap="none">
                <a:spAutoFit/>
              </a:bodyPr>
              <a:lstStyle/>
              <a:p>
                <a14:m>
                  <m:oMath xmlns:m="http://schemas.openxmlformats.org/officeDocument/2006/math">
                    <m:sSup>
                      <m:sSupPr>
                        <m:ctrlPr>
                          <a:rPr lang="en-US" i="1" dirty="0" smtClean="0">
                            <a:latin typeface="Cambria Math" panose="02040503050406030204" pitchFamily="18" charset="0"/>
                          </a:rPr>
                        </m:ctrlPr>
                      </m:sSupPr>
                      <m:e>
                        <m:sSup>
                          <m:sSupPr>
                            <m:ctrlPr>
                              <a:rPr lang="en-US" i="1" dirty="0">
                                <a:latin typeface="Cambria Math" panose="02040503050406030204" pitchFamily="18" charset="0"/>
                              </a:rPr>
                            </m:ctrlPr>
                          </m:sSupPr>
                          <m:e>
                            <m:r>
                              <a:rPr lang="en-US" i="1" dirty="0">
                                <a:latin typeface="Cambria Math"/>
                              </a:rPr>
                              <m:t>𝑡</m:t>
                            </m:r>
                          </m:e>
                          <m:sup>
                            <m:r>
                              <a:rPr lang="en-US" i="1" dirty="0">
                                <a:latin typeface="Cambria Math"/>
                              </a:rPr>
                              <m:t>𝑟</m:t>
                            </m:r>
                          </m:sup>
                        </m:sSup>
                        <m:r>
                          <a:rPr lang="en-US" b="0" i="1" dirty="0" smtClean="0">
                            <a:latin typeface="Cambria Math"/>
                          </a:rPr>
                          <m:t> </m:t>
                        </m:r>
                        <m:r>
                          <a:rPr lang="en-US" b="0" i="1" dirty="0" smtClean="0">
                            <a:latin typeface="Cambria Math"/>
                          </a:rPr>
                          <m:t>𝑖𝑠</m:t>
                        </m:r>
                        <m:r>
                          <a:rPr lang="en-US" b="0" i="1" dirty="0" smtClean="0">
                            <a:latin typeface="Cambria Math"/>
                          </a:rPr>
                          <m:t> </m:t>
                        </m:r>
                        <m:r>
                          <a:rPr lang="en-US" b="0" i="1" dirty="0" smtClean="0">
                            <a:latin typeface="Cambria Math"/>
                          </a:rPr>
                          <m:t>𝑟𝑒𝑐𝑒𝑖𝑣𝑒𝑟</m:t>
                        </m:r>
                        <m:r>
                          <a:rPr lang="en-US" b="0" i="1" dirty="0" smtClean="0">
                            <a:latin typeface="Cambria Math"/>
                          </a:rPr>
                          <m:t> </m:t>
                        </m:r>
                        <m:r>
                          <a:rPr lang="en-US" b="0" i="1" dirty="0" smtClean="0">
                            <a:latin typeface="Cambria Math"/>
                          </a:rPr>
                          <m:t>𝑐𝑙𝑜𝑐𝑘</m:t>
                        </m:r>
                        <m:r>
                          <a:rPr lang="en-US" b="0" i="1" dirty="0" smtClean="0">
                            <a:latin typeface="Cambria Math"/>
                          </a:rPr>
                          <m:t> </m:t>
                        </m:r>
                        <m:r>
                          <a:rPr lang="en-US" b="0" i="1" dirty="0" smtClean="0">
                            <a:latin typeface="Cambria Math"/>
                          </a:rPr>
                          <m:t>𝑎𝑡</m:t>
                        </m:r>
                        <m:r>
                          <a:rPr lang="en-US" b="0" i="1" dirty="0" smtClean="0">
                            <a:latin typeface="Cambria Math"/>
                          </a:rPr>
                          <m:t> </m:t>
                        </m:r>
                        <m:r>
                          <a:rPr lang="en-US" b="0" i="1" dirty="0" smtClean="0">
                            <a:latin typeface="Cambria Math"/>
                          </a:rPr>
                          <m:t>𝑡h𝑒</m:t>
                        </m:r>
                        <m:r>
                          <a:rPr lang="en-US" b="0" i="1" dirty="0" smtClean="0">
                            <a:latin typeface="Cambria Math"/>
                          </a:rPr>
                          <m:t> </m:t>
                        </m:r>
                        <m:r>
                          <a:rPr lang="en-US" b="0" i="1" dirty="0" smtClean="0">
                            <a:latin typeface="Cambria Math"/>
                          </a:rPr>
                          <m:t>𝑚𝑒𝑎𝑠𝑢𝑟𝑒𝑚𝑒𝑛𝑡</m:t>
                        </m:r>
                        <m:r>
                          <a:rPr lang="en-US" b="0" i="1" dirty="0" smtClean="0">
                            <a:latin typeface="Cambria Math"/>
                          </a:rPr>
                          <m:t>.    </m:t>
                        </m:r>
                        <m:r>
                          <a:rPr lang="en-US" i="1" dirty="0">
                            <a:latin typeface="Cambria Math"/>
                          </a:rPr>
                          <m:t>𝑡</m:t>
                        </m:r>
                      </m:e>
                      <m:sup>
                        <m:r>
                          <a:rPr lang="en-US" i="1" dirty="0">
                            <a:latin typeface="Cambria Math"/>
                          </a:rPr>
                          <m:t>𝑠</m:t>
                        </m:r>
                      </m:sup>
                    </m:sSup>
                  </m:oMath>
                </a14:m>
                <a:r>
                  <a:rPr lang="en-US" dirty="0"/>
                  <a:t> is unknown, need to calculate </a:t>
                </a:r>
              </a:p>
            </p:txBody>
          </p:sp>
        </mc:Choice>
        <mc:Fallback xmlns="">
          <p:sp>
            <p:nvSpPr>
              <p:cNvPr id="11" name="Rectangle 10"/>
              <p:cNvSpPr>
                <a:spLocks noRot="1" noChangeAspect="1" noMove="1" noResize="1" noEditPoints="1" noAdjustHandles="1" noChangeArrowheads="1" noChangeShapeType="1" noTextEdit="1"/>
              </p:cNvSpPr>
              <p:nvPr/>
            </p:nvSpPr>
            <p:spPr>
              <a:xfrm>
                <a:off x="1024251" y="5560413"/>
                <a:ext cx="7633565" cy="369332"/>
              </a:xfrm>
              <a:prstGeom prst="rect">
                <a:avLst/>
              </a:prstGeom>
              <a:blipFill rotWithShape="1">
                <a:blip r:embed="rId5"/>
                <a:stretch>
                  <a:fillRect t="-8197" b="-24590"/>
                </a:stretch>
              </a:blipFill>
            </p:spPr>
            <p:txBody>
              <a:bodyPr/>
              <a:lstStyle/>
              <a:p>
                <a:r>
                  <a:rPr lang="en-US">
                    <a:noFill/>
                  </a:rPr>
                  <a:t> </a:t>
                </a:r>
              </a:p>
            </p:txBody>
          </p:sp>
        </mc:Fallback>
      </mc:AlternateContent>
      <p:cxnSp>
        <p:nvCxnSpPr>
          <p:cNvPr id="13" name="Straight Arrow Connector 12"/>
          <p:cNvCxnSpPr/>
          <p:nvPr/>
        </p:nvCxnSpPr>
        <p:spPr>
          <a:xfrm>
            <a:off x="1371600" y="4579864"/>
            <a:ext cx="381000" cy="373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752600" y="4629834"/>
            <a:ext cx="6477000" cy="923330"/>
          </a:xfrm>
          <a:prstGeom prst="rect">
            <a:avLst/>
          </a:prstGeom>
          <a:noFill/>
        </p:spPr>
        <p:txBody>
          <a:bodyPr wrap="square" rtlCol="0">
            <a:spAutoFit/>
          </a:bodyPr>
          <a:lstStyle/>
          <a:p>
            <a:r>
              <a:rPr lang="en-US" dirty="0"/>
              <a:t>Depending on POD results for orbit and clock errors.  Recursively depends on the carrier phase model in POD software, but different solutions can be set in different algorithm in POD procedure. </a:t>
            </a:r>
          </a:p>
        </p:txBody>
      </p:sp>
    </p:spTree>
    <p:extLst>
      <p:ext uri="{BB962C8B-B14F-4D97-AF65-F5344CB8AC3E}">
        <p14:creationId xmlns:p14="http://schemas.microsoft.com/office/powerpoint/2010/main" val="2306474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Error Sources in the excess Phase Model</a:t>
            </a:r>
          </a:p>
        </p:txBody>
      </p:sp>
      <p:sp>
        <p:nvSpPr>
          <p:cNvPr id="3" name="Content Placeholder 2"/>
          <p:cNvSpPr>
            <a:spLocks noGrp="1"/>
          </p:cNvSpPr>
          <p:nvPr>
            <p:ph idx="1"/>
          </p:nvPr>
        </p:nvSpPr>
        <p:spPr>
          <a:xfrm>
            <a:off x="457200" y="1600200"/>
            <a:ext cx="8458200" cy="5029200"/>
          </a:xfrm>
        </p:spPr>
        <p:txBody>
          <a:bodyPr>
            <a:normAutofit fontScale="55000" lnSpcReduction="20000"/>
          </a:bodyPr>
          <a:lstStyle/>
          <a:p>
            <a:r>
              <a:rPr lang="en-US" dirty="0"/>
              <a:t>Accuracy of Position and Velocity of the satellite (transmitting and receiving antenna).</a:t>
            </a:r>
          </a:p>
          <a:p>
            <a:pPr lvl="1"/>
            <a:r>
              <a:rPr lang="en-US" dirty="0"/>
              <a:t>Cosmic generally about 10cm level (post processing).</a:t>
            </a:r>
          </a:p>
          <a:p>
            <a:pPr lvl="1"/>
            <a:r>
              <a:rPr lang="en-US" dirty="0" err="1"/>
              <a:t>Metop</a:t>
            </a:r>
            <a:r>
              <a:rPr lang="en-US" dirty="0"/>
              <a:t>-A/B 5 cm level </a:t>
            </a:r>
          </a:p>
          <a:p>
            <a:pPr lvl="1"/>
            <a:r>
              <a:rPr lang="en-US" dirty="0"/>
              <a:t>IGS GNSS Orbit Products</a:t>
            </a:r>
          </a:p>
          <a:p>
            <a:pPr lvl="2"/>
            <a:r>
              <a:rPr lang="en-US" dirty="0"/>
              <a:t>Final(2.5cm, ~two weeks delay), Rapid(3.5 cm, ~1-2 days), Ultra-rapid (5cm,3-9hours), broadcast (1m)</a:t>
            </a:r>
          </a:p>
          <a:p>
            <a:pPr lvl="1"/>
            <a:r>
              <a:rPr lang="en-US" dirty="0"/>
              <a:t>From Mass Center to Antenna Phase center</a:t>
            </a:r>
          </a:p>
          <a:p>
            <a:pPr lvl="2"/>
            <a:r>
              <a:rPr lang="en-US" dirty="0"/>
              <a:t>Satellite Attitude and Antenna Offset parameters, Phase center variations</a:t>
            </a:r>
          </a:p>
          <a:p>
            <a:r>
              <a:rPr lang="en-US" dirty="0"/>
              <a:t>GNSS/Leo satellite clock errors.</a:t>
            </a:r>
          </a:p>
          <a:p>
            <a:pPr lvl="1"/>
            <a:r>
              <a:rPr lang="en-US" dirty="0"/>
              <a:t>A few to hundred </a:t>
            </a:r>
            <a:r>
              <a:rPr lang="en-US" dirty="0" err="1"/>
              <a:t>nano</a:t>
            </a:r>
            <a:r>
              <a:rPr lang="en-US" dirty="0"/>
              <a:t> seconds, but very stable.  (thinking of light speed). </a:t>
            </a:r>
          </a:p>
          <a:p>
            <a:pPr lvl="1"/>
            <a:r>
              <a:rPr lang="en-US" dirty="0"/>
              <a:t>Can affect the accurate determination of position/velocity</a:t>
            </a:r>
          </a:p>
          <a:p>
            <a:r>
              <a:rPr lang="en-US" dirty="0"/>
              <a:t>Cycle slips in the time series, especially near surface</a:t>
            </a:r>
          </a:p>
          <a:p>
            <a:pPr lvl="1"/>
            <a:r>
              <a:rPr lang="en-US" dirty="0"/>
              <a:t>GPS signals are waves, the phase can be determined using replica oscillator on-board GPS receiver.</a:t>
            </a:r>
          </a:p>
          <a:p>
            <a:pPr lvl="1"/>
            <a:r>
              <a:rPr lang="en-US" dirty="0"/>
              <a:t>Using navigation bit series, time series demodulation and open-loop phase model</a:t>
            </a:r>
          </a:p>
          <a:p>
            <a:r>
              <a:rPr lang="en-US" dirty="0"/>
              <a:t>Coordinate transformation Errors</a:t>
            </a:r>
          </a:p>
          <a:p>
            <a:pPr lvl="1"/>
            <a:r>
              <a:rPr lang="en-US" dirty="0"/>
              <a:t>Attitude error, ECEF/ECI transformation inconsistency</a:t>
            </a:r>
          </a:p>
          <a:p>
            <a:r>
              <a:rPr lang="en-US" dirty="0"/>
              <a:t>Excess Phase Model</a:t>
            </a:r>
          </a:p>
          <a:p>
            <a:pPr lvl="1"/>
            <a:r>
              <a:rPr lang="en-US" dirty="0"/>
              <a:t>L1/L2 time series noise level</a:t>
            </a:r>
          </a:p>
          <a:p>
            <a:pPr lvl="1"/>
            <a:r>
              <a:rPr lang="en-US" dirty="0"/>
              <a:t>Numerical Scheme/Round off errors</a:t>
            </a:r>
          </a:p>
          <a:p>
            <a:pPr lvl="1"/>
            <a:r>
              <a:rPr lang="en-US" dirty="0"/>
              <a:t>L1/L2 ionosphere delay correction</a:t>
            </a:r>
          </a:p>
          <a:p>
            <a:endParaRPr lang="en-US" dirty="0"/>
          </a:p>
        </p:txBody>
      </p:sp>
      <p:sp>
        <p:nvSpPr>
          <p:cNvPr id="4" name="Slide Number Placeholder 3"/>
          <p:cNvSpPr>
            <a:spLocks noGrp="1"/>
          </p:cNvSpPr>
          <p:nvPr>
            <p:ph type="sldNum" sz="quarter" idx="12"/>
          </p:nvPr>
        </p:nvSpPr>
        <p:spPr/>
        <p:txBody>
          <a:bodyPr/>
          <a:lstStyle/>
          <a:p>
            <a:fld id="{915CD59F-73F5-4E86-A0D5-A0725211DC50}" type="slidenum">
              <a:rPr lang="en-US" smtClean="0"/>
              <a:t>19</a:t>
            </a:fld>
            <a:endParaRPr lang="en-US"/>
          </a:p>
        </p:txBody>
      </p:sp>
    </p:spTree>
    <p:extLst>
      <p:ext uri="{BB962C8B-B14F-4D97-AF65-F5344CB8AC3E}">
        <p14:creationId xmlns:p14="http://schemas.microsoft.com/office/powerpoint/2010/main" val="1307518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OUTLINE</a:t>
            </a:r>
          </a:p>
        </p:txBody>
      </p:sp>
      <p:sp>
        <p:nvSpPr>
          <p:cNvPr id="7" name="Content Placeholder 6"/>
          <p:cNvSpPr>
            <a:spLocks noGrp="1"/>
          </p:cNvSpPr>
          <p:nvPr>
            <p:ph idx="1"/>
          </p:nvPr>
        </p:nvSpPr>
        <p:spPr/>
        <p:txBody>
          <a:bodyPr>
            <a:normAutofit/>
          </a:bodyPr>
          <a:lstStyle/>
          <a:p>
            <a:r>
              <a:rPr lang="en-US" dirty="0"/>
              <a:t>Radio Occultation background and research goal</a:t>
            </a:r>
          </a:p>
          <a:p>
            <a:r>
              <a:rPr lang="en-US" dirty="0"/>
              <a:t>RO Excess Phase Calculation and error quantification</a:t>
            </a:r>
          </a:p>
          <a:p>
            <a:r>
              <a:rPr lang="en-US" dirty="0"/>
              <a:t>RO Bending Angle Experiments using ROPP </a:t>
            </a:r>
          </a:p>
          <a:p>
            <a:r>
              <a:rPr lang="en-US" dirty="0"/>
              <a:t>Summary</a:t>
            </a:r>
          </a:p>
          <a:p>
            <a:endParaRPr lang="en-US" dirty="0"/>
          </a:p>
          <a:p>
            <a:pPr marL="0" indent="0">
              <a:buNone/>
            </a:pPr>
            <a:endParaRPr lang="en-US" dirty="0"/>
          </a:p>
        </p:txBody>
      </p:sp>
      <p:sp>
        <p:nvSpPr>
          <p:cNvPr id="2" name="Slide Number Placeholder 1"/>
          <p:cNvSpPr>
            <a:spLocks noGrp="1"/>
          </p:cNvSpPr>
          <p:nvPr>
            <p:ph type="sldNum" sz="quarter" idx="12"/>
          </p:nvPr>
        </p:nvSpPr>
        <p:spPr/>
        <p:txBody>
          <a:bodyPr/>
          <a:lstStyle/>
          <a:p>
            <a:fld id="{915CD59F-73F5-4E86-A0D5-A0725211DC50}" type="slidenum">
              <a:rPr lang="en-US" smtClean="0"/>
              <a:t>2</a:t>
            </a:fld>
            <a:endParaRPr lang="en-US"/>
          </a:p>
        </p:txBody>
      </p:sp>
    </p:spTree>
    <p:extLst>
      <p:ext uri="{BB962C8B-B14F-4D97-AF65-F5344CB8AC3E}">
        <p14:creationId xmlns:p14="http://schemas.microsoft.com/office/powerpoint/2010/main" val="2466751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826192" y="4800600"/>
            <a:ext cx="3879408" cy="1259615"/>
            <a:chOff x="3527498" y="5181600"/>
            <a:chExt cx="3879408" cy="1259615"/>
          </a:xfrm>
        </p:grpSpPr>
        <mc:AlternateContent xmlns:mc="http://schemas.openxmlformats.org/markup-compatibility/2006" xmlns:a14="http://schemas.microsoft.com/office/drawing/2010/main">
          <mc:Choice Requires="a14">
            <p:sp>
              <p:nvSpPr>
                <p:cNvPr id="13" name="TextBox 12"/>
                <p:cNvSpPr txBox="1"/>
                <p:nvPr/>
              </p:nvSpPr>
              <p:spPr>
                <a:xfrm>
                  <a:off x="3616714" y="6071883"/>
                  <a:ext cx="3393686" cy="369332"/>
                </a:xfrm>
                <a:prstGeom prst="rect">
                  <a:avLst/>
                </a:prstGeom>
                <a:noFill/>
              </p:spPr>
              <p:txBody>
                <a:bodyPr wrap="none" rtlCol="0">
                  <a:spAutoFit/>
                </a:bodyPr>
                <a:lstStyle/>
                <a:p>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𝑟</m:t>
                          </m:r>
                        </m:e>
                        <m:sup>
                          <m:r>
                            <a:rPr lang="en-US" b="0" i="1" smtClean="0">
                              <a:latin typeface="Cambria Math"/>
                            </a:rPr>
                            <m:t>𝑇</m:t>
                          </m:r>
                        </m:sup>
                      </m:sSup>
                      <m:func>
                        <m:funcPr>
                          <m:ctrlPr>
                            <a:rPr lang="en-US" i="1" smtClean="0">
                              <a:latin typeface="Cambria Math" panose="02040503050406030204" pitchFamily="18" charset="0"/>
                            </a:rPr>
                          </m:ctrlPr>
                        </m:funcPr>
                        <m:fName>
                          <m:r>
                            <m:rPr>
                              <m:sty m:val="p"/>
                            </m:rPr>
                            <a:rPr lang="en-US" i="0" smtClean="0">
                              <a:latin typeface="Cambria Math"/>
                            </a:rPr>
                            <m:t>sin</m:t>
                          </m:r>
                        </m:fName>
                        <m:e>
                          <m:r>
                            <a:rPr lang="en-US" b="0" i="1" smtClean="0">
                              <a:latin typeface="Cambria Math"/>
                            </a:rPr>
                            <m:t>(</m:t>
                          </m:r>
                          <m:r>
                            <a:rPr lang="en-US" b="0" i="1" smtClean="0">
                              <a:latin typeface="Cambria Math"/>
                              <a:ea typeface="Cambria Math"/>
                            </a:rPr>
                            <m:t>𝛽</m:t>
                          </m:r>
                          <m:r>
                            <a:rPr lang="en-US" b="0" i="1" smtClean="0">
                              <a:latin typeface="Cambria Math"/>
                              <a:ea typeface="Cambria Math"/>
                            </a:rPr>
                            <m:t>+</m:t>
                          </m:r>
                          <m:sSup>
                            <m:sSupPr>
                              <m:ctrlPr>
                                <a:rPr lang="en-US" b="0" i="1" smtClean="0">
                                  <a:latin typeface="Cambria Math" panose="02040503050406030204" pitchFamily="18" charset="0"/>
                                  <a:ea typeface="Cambria Math"/>
                                </a:rPr>
                              </m:ctrlPr>
                            </m:sSupPr>
                            <m:e>
                              <m:r>
                                <m:rPr>
                                  <m:sty m:val="p"/>
                                </m:rPr>
                                <a:rPr lang="el-GR" b="0" i="1" smtClean="0">
                                  <a:latin typeface="Cambria Math"/>
                                  <a:ea typeface="Cambria Math"/>
                                </a:rPr>
                                <m:t>Ψ</m:t>
                              </m:r>
                            </m:e>
                            <m:sup>
                              <m:r>
                                <a:rPr lang="en-US" b="0" i="1" smtClean="0">
                                  <a:latin typeface="Cambria Math"/>
                                  <a:ea typeface="Cambria Math"/>
                                </a:rPr>
                                <m:t>𝑇</m:t>
                              </m:r>
                            </m:sup>
                          </m:sSup>
                          <m:r>
                            <a:rPr lang="en-US" b="0" i="1" smtClean="0">
                              <a:latin typeface="Cambria Math"/>
                            </a:rPr>
                            <m:t>)</m:t>
                          </m:r>
                        </m:e>
                      </m:func>
                      <m:r>
                        <a:rPr lang="en-US" i="1" smtClean="0">
                          <a:latin typeface="Cambria Math"/>
                        </a:rPr>
                        <m:t>=</m:t>
                      </m:r>
                      <m:func>
                        <m:funcPr>
                          <m:ctrlPr>
                            <a:rPr lang="en-US" i="1">
                              <a:latin typeface="Cambria Math" panose="02040503050406030204" pitchFamily="18" charset="0"/>
                            </a:rPr>
                          </m:ctrlPr>
                        </m:funcPr>
                        <m:fName>
                          <m:r>
                            <m:rPr>
                              <m:sty m:val="p"/>
                            </m:rPr>
                            <a:rPr lang="en-US">
                              <a:latin typeface="Cambria Math"/>
                            </a:rPr>
                            <m:t>sin</m:t>
                          </m:r>
                        </m:fName>
                        <m:e>
                          <m:r>
                            <a:rPr lang="en-US" i="1">
                              <a:latin typeface="Cambria Math"/>
                            </a:rPr>
                            <m:t>(</m:t>
                          </m:r>
                          <m:r>
                            <m:rPr>
                              <m:sty m:val="p"/>
                            </m:rPr>
                            <a:rPr lang="el-GR" i="1" smtClean="0">
                              <a:latin typeface="Cambria Math"/>
                            </a:rPr>
                            <m:t>γ</m:t>
                          </m:r>
                          <m:r>
                            <a:rPr lang="en-US" i="1">
                              <a:latin typeface="Cambria Math"/>
                              <a:ea typeface="Cambria Math"/>
                            </a:rPr>
                            <m:t>+</m:t>
                          </m:r>
                          <m:sSup>
                            <m:sSupPr>
                              <m:ctrlPr>
                                <a:rPr lang="en-US" i="1">
                                  <a:latin typeface="Cambria Math" panose="02040503050406030204" pitchFamily="18" charset="0"/>
                                  <a:ea typeface="Cambria Math"/>
                                </a:rPr>
                              </m:ctrlPr>
                            </m:sSupPr>
                            <m:e>
                              <m:r>
                                <m:rPr>
                                  <m:sty m:val="p"/>
                                </m:rPr>
                                <a:rPr lang="el-GR" i="1">
                                  <a:latin typeface="Cambria Math"/>
                                  <a:ea typeface="Cambria Math"/>
                                </a:rPr>
                                <m:t>Ψ</m:t>
                              </m:r>
                            </m:e>
                            <m:sup>
                              <m:r>
                                <a:rPr lang="en-US" b="0" i="1" smtClean="0">
                                  <a:latin typeface="Cambria Math"/>
                                  <a:ea typeface="Cambria Math"/>
                                </a:rPr>
                                <m:t>𝑅</m:t>
                              </m:r>
                            </m:sup>
                          </m:sSup>
                          <m:r>
                            <a:rPr lang="en-US" i="1">
                              <a:latin typeface="Cambria Math"/>
                            </a:rPr>
                            <m:t>)</m:t>
                          </m:r>
                        </m:e>
                      </m:func>
                    </m:oMath>
                  </a14:m>
                  <a:r>
                    <a:rPr lang="en-US" dirty="0"/>
                    <a:t>=a</a:t>
                  </a:r>
                </a:p>
              </p:txBody>
            </p:sp>
          </mc:Choice>
          <mc:Fallback xmlns="">
            <p:sp>
              <p:nvSpPr>
                <p:cNvPr id="13" name="TextBox 12"/>
                <p:cNvSpPr txBox="1">
                  <a:spLocks noRot="1" noChangeAspect="1" noMove="1" noResize="1" noEditPoints="1" noAdjustHandles="1" noChangeArrowheads="1" noChangeShapeType="1" noTextEdit="1"/>
                </p:cNvSpPr>
                <p:nvPr/>
              </p:nvSpPr>
              <p:spPr>
                <a:xfrm>
                  <a:off x="3616714" y="6071883"/>
                  <a:ext cx="3393686" cy="369332"/>
                </a:xfrm>
                <a:prstGeom prst="rect">
                  <a:avLst/>
                </a:prstGeom>
                <a:blipFill rotWithShape="1">
                  <a:blip r:embed="rId2"/>
                  <a:stretch>
                    <a:fillRect t="-8333" r="-718" b="-26667"/>
                  </a:stretch>
                </a:blipFill>
              </p:spPr>
              <p:txBody>
                <a:bodyPr/>
                <a:lstStyle/>
                <a:p>
                  <a:r>
                    <a:rPr lang="en-US">
                      <a:noFill/>
                    </a:rPr>
                    <a:t> </a:t>
                  </a:r>
                </a:p>
              </p:txBody>
            </p:sp>
          </mc:Fallback>
        </mc:AlternateContent>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7498" y="5181600"/>
              <a:ext cx="3424100" cy="870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ight Brace 15"/>
            <p:cNvSpPr/>
            <p:nvPr/>
          </p:nvSpPr>
          <p:spPr>
            <a:xfrm>
              <a:off x="7086600" y="5420927"/>
              <a:ext cx="320306" cy="990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 name="Group 9"/>
          <p:cNvGrpSpPr/>
          <p:nvPr/>
        </p:nvGrpSpPr>
        <p:grpSpPr>
          <a:xfrm>
            <a:off x="707830" y="1179697"/>
            <a:ext cx="6008092" cy="3505200"/>
            <a:chOff x="1401146" y="1099457"/>
            <a:chExt cx="7836943" cy="4376738"/>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1146" y="1099457"/>
              <a:ext cx="6675415" cy="4376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a:off x="4874212" y="1905000"/>
              <a:ext cx="381000" cy="13501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848100" y="2667000"/>
              <a:ext cx="1216612"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848843" y="3810002"/>
              <a:ext cx="2087299" cy="807036"/>
            </a:xfrm>
            <a:prstGeom prst="rect">
              <a:avLst/>
            </a:prstGeom>
            <a:noFill/>
          </p:spPr>
          <p:txBody>
            <a:bodyPr wrap="square" rtlCol="0">
              <a:spAutoFit/>
            </a:bodyPr>
            <a:lstStyle/>
            <a:p>
              <a:r>
                <a:rPr lang="en-US" dirty="0">
                  <a:solidFill>
                    <a:srgbClr val="FF0000"/>
                  </a:solidFill>
                </a:rPr>
                <a:t>Impact Parameter a</a:t>
              </a:r>
            </a:p>
          </p:txBody>
        </p:sp>
        <p:cxnSp>
          <p:nvCxnSpPr>
            <p:cNvPr id="11" name="Straight Arrow Connector 10"/>
            <p:cNvCxnSpPr/>
            <p:nvPr/>
          </p:nvCxnSpPr>
          <p:spPr>
            <a:xfrm flipV="1">
              <a:off x="5943600" y="1676400"/>
              <a:ext cx="838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781799" y="1491734"/>
              <a:ext cx="2456290" cy="436749"/>
            </a:xfrm>
            <a:prstGeom prst="rect">
              <a:avLst/>
            </a:prstGeom>
            <a:noFill/>
          </p:spPr>
          <p:txBody>
            <a:bodyPr wrap="square" rtlCol="0">
              <a:spAutoFit/>
            </a:bodyPr>
            <a:lstStyle/>
            <a:p>
              <a:r>
                <a:rPr lang="en-US" dirty="0">
                  <a:solidFill>
                    <a:srgbClr val="FF0000"/>
                  </a:solidFill>
                </a:rPr>
                <a:t>Bending Angle</a:t>
              </a:r>
            </a:p>
          </p:txBody>
        </p:sp>
        <p:pic>
          <p:nvPicPr>
            <p:cNvPr id="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160817">
              <a:off x="2288528" y="2457312"/>
              <a:ext cx="563115" cy="95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297241">
              <a:off x="6804541" y="2537455"/>
              <a:ext cx="862692" cy="147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mc:AlternateContent xmlns:mc="http://schemas.openxmlformats.org/markup-compatibility/2006" xmlns:a14="http://schemas.microsoft.com/office/drawing/2010/main">
        <mc:Choice Requires="a14">
          <p:sp>
            <p:nvSpPr>
              <p:cNvPr id="18" name="Content Placeholder 2"/>
              <p:cNvSpPr>
                <a:spLocks noGrp="1"/>
              </p:cNvSpPr>
              <p:nvPr>
                <p:ph idx="1"/>
              </p:nvPr>
            </p:nvSpPr>
            <p:spPr>
              <a:xfrm>
                <a:off x="1981200" y="4038600"/>
                <a:ext cx="6659766" cy="2819400"/>
              </a:xfrm>
            </p:spPr>
            <p:txBody>
              <a:bodyPr>
                <a:normAutofit fontScale="70000" lnSpcReduction="20000"/>
              </a:bodyPr>
              <a:lstStyle/>
              <a:p>
                <a:r>
                  <a:rPr lang="en-US" sz="2000" b="1" dirty="0"/>
                  <a:t>Doppler effect: The additional received signal frequency </a:t>
                </a: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a:rPr>
                          <m:t>𝒇</m:t>
                        </m:r>
                      </m:e>
                      <m:sub>
                        <m:r>
                          <a:rPr lang="en-US" sz="2000" b="1" i="1" smtClean="0">
                            <a:latin typeface="Cambria Math"/>
                          </a:rPr>
                          <m:t>𝒅</m:t>
                        </m:r>
                      </m:sub>
                    </m:sSub>
                  </m:oMath>
                </a14:m>
                <a:r>
                  <a:rPr lang="en-US" sz="2000" b="1" dirty="0"/>
                  <a:t> will be different  from GPS signal </a:t>
                </a:r>
                <a14:m>
                  <m:oMath xmlns:m="http://schemas.openxmlformats.org/officeDocument/2006/math">
                    <m:r>
                      <a:rPr lang="en-US" sz="2000" b="1" i="1" smtClean="0">
                        <a:latin typeface="Cambria Math"/>
                      </a:rPr>
                      <m:t>𝒇</m:t>
                    </m:r>
                  </m:oMath>
                </a14:m>
                <a:r>
                  <a:rPr lang="en-US" sz="2000" b="1" dirty="0"/>
                  <a:t> due to relative movement. </a:t>
                </a:r>
              </a:p>
              <a:p>
                <a:r>
                  <a:rPr lang="en-US" sz="2000" b="1" dirty="0"/>
                  <a:t>The bending angle </a:t>
                </a:r>
                <a14:m>
                  <m:oMath xmlns:m="http://schemas.openxmlformats.org/officeDocument/2006/math">
                    <m:r>
                      <m:rPr>
                        <m:nor/>
                      </m:rPr>
                      <a:rPr lang="el-GR" sz="2000" b="1" dirty="0"/>
                      <m:t>α</m:t>
                    </m:r>
                    <m:r>
                      <m:rPr>
                        <m:nor/>
                      </m:rPr>
                      <a:rPr lang="en-US" sz="2000" b="1" i="0" dirty="0" smtClean="0"/>
                      <m:t>=</m:t>
                    </m:r>
                    <m:r>
                      <m:rPr>
                        <m:sty m:val="p"/>
                      </m:rPr>
                      <a:rPr lang="el-GR" sz="2000" b="1" i="1" dirty="0" smtClean="0">
                        <a:latin typeface="Cambria Math"/>
                      </a:rPr>
                      <m:t>β</m:t>
                    </m:r>
                    <m:r>
                      <a:rPr lang="en-US" sz="2000" b="1" i="1" dirty="0" smtClean="0">
                        <a:latin typeface="Cambria Math"/>
                      </a:rPr>
                      <m:t>+</m:t>
                    </m:r>
                    <m:r>
                      <m:rPr>
                        <m:sty m:val="p"/>
                      </m:rPr>
                      <a:rPr lang="el-GR" sz="2000" b="1" i="1" dirty="0">
                        <a:latin typeface="Cambria Math"/>
                      </a:rPr>
                      <m:t>γ</m:t>
                    </m:r>
                  </m:oMath>
                </a14:m>
                <a:r>
                  <a:rPr lang="en-US" sz="2000" b="1" dirty="0"/>
                  <a:t> can be obtained using Geometric Optical Method,  following this two equations:</a:t>
                </a:r>
              </a:p>
              <a:p>
                <a:pPr marL="0" indent="0">
                  <a:buNone/>
                </a:pPr>
                <a:endParaRPr lang="en-US" sz="2000" b="1" dirty="0"/>
              </a:p>
              <a:p>
                <a:endParaRPr lang="en-US" sz="2000" b="1" dirty="0"/>
              </a:p>
              <a:p>
                <a:endParaRPr lang="en-US" sz="2000" b="1" dirty="0"/>
              </a:p>
              <a:p>
                <a:endParaRPr lang="en-US" sz="2000" b="1" dirty="0"/>
              </a:p>
              <a:p>
                <a:pPr marL="0" indent="0">
                  <a:buNone/>
                </a:pPr>
                <a:r>
                  <a:rPr lang="en-US" sz="2000" b="1" dirty="0"/>
                  <a:t> </a:t>
                </a:r>
              </a:p>
              <a:p>
                <a:pPr marL="0" indent="0">
                  <a:buNone/>
                </a:pPr>
                <a:endParaRPr lang="en-US" sz="2000" b="1" dirty="0"/>
              </a:p>
              <a:p>
                <a:pPr marL="0" indent="0">
                  <a:buNone/>
                </a:pPr>
                <a:r>
                  <a:rPr lang="en-US" sz="2000" b="1" dirty="0"/>
                  <a:t>          with assumption: atmospheric spherically symmetric, single path propagation; </a:t>
                </a:r>
              </a:p>
              <a:p>
                <a:pPr marL="0" indent="0">
                  <a:buNone/>
                </a:pPr>
                <a:r>
                  <a:rPr lang="en-US" sz="2000" b="1" dirty="0"/>
                  <a:t>          good above UT.</a:t>
                </a:r>
              </a:p>
              <a:p>
                <a:pPr marL="0" indent="0">
                  <a:buNone/>
                </a:pPr>
                <a:r>
                  <a:rPr lang="en-US" sz="2000" b="1" dirty="0"/>
                  <a:t>          For multiple path rays, Waver Optics methods are applied.   </a:t>
                </a:r>
              </a:p>
            </p:txBody>
          </p:sp>
        </mc:Choice>
        <mc:Fallback xmlns="">
          <p:sp>
            <p:nvSpPr>
              <p:cNvPr id="18" name="Content Placeholder 2"/>
              <p:cNvSpPr>
                <a:spLocks noGrp="1" noRot="1" noChangeAspect="1" noMove="1" noResize="1" noEditPoints="1" noAdjustHandles="1" noChangeArrowheads="1" noChangeShapeType="1" noTextEdit="1"/>
              </p:cNvSpPr>
              <p:nvPr>
                <p:ph idx="1"/>
              </p:nvPr>
            </p:nvSpPr>
            <p:spPr>
              <a:xfrm>
                <a:off x="1981200" y="4038600"/>
                <a:ext cx="6659766" cy="2819400"/>
              </a:xfrm>
              <a:blipFill rotWithShape="1">
                <a:blip r:embed="rId7"/>
                <a:stretch>
                  <a:fillRect l="-92" t="-1515"/>
                </a:stretch>
              </a:blipFill>
            </p:spPr>
            <p:txBody>
              <a:bodyPr/>
              <a:lstStyle/>
              <a:p>
                <a:r>
                  <a:rPr lang="en-US">
                    <a:noFill/>
                  </a:rPr>
                  <a:t> </a:t>
                </a:r>
              </a:p>
            </p:txBody>
          </p:sp>
        </mc:Fallback>
      </mc:AlternateContent>
      <p:sp>
        <p:nvSpPr>
          <p:cNvPr id="2" name="Title 1"/>
          <p:cNvSpPr>
            <a:spLocks noGrp="1"/>
          </p:cNvSpPr>
          <p:nvPr>
            <p:ph type="title"/>
          </p:nvPr>
        </p:nvSpPr>
        <p:spPr/>
        <p:txBody>
          <a:bodyPr>
            <a:normAutofit/>
          </a:bodyPr>
          <a:lstStyle/>
          <a:p>
            <a:r>
              <a:rPr lang="en-US" altLang="zh-CN" dirty="0"/>
              <a:t>How GNSS RO Works</a:t>
            </a:r>
            <a:endParaRPr lang="zh-CN" altLang="en-US" dirty="0"/>
          </a:p>
        </p:txBody>
      </p:sp>
      <p:sp>
        <p:nvSpPr>
          <p:cNvPr id="12" name="TextBox 11"/>
          <p:cNvSpPr txBox="1"/>
          <p:nvPr/>
        </p:nvSpPr>
        <p:spPr>
          <a:xfrm>
            <a:off x="1828800" y="1981200"/>
            <a:ext cx="45719" cy="369332"/>
          </a:xfrm>
          <a:prstGeom prst="rect">
            <a:avLst/>
          </a:prstGeom>
          <a:noFill/>
        </p:spPr>
        <p:txBody>
          <a:bodyPr wrap="square" rtlCol="0">
            <a:spAutoFit/>
          </a:bodyPr>
          <a:lstStyle/>
          <a:p>
            <a:r>
              <a:rPr lang="en-US" dirty="0"/>
              <a:t>f</a:t>
            </a:r>
          </a:p>
        </p:txBody>
      </p:sp>
      <mc:AlternateContent xmlns:mc="http://schemas.openxmlformats.org/markup-compatibility/2006" xmlns:a14="http://schemas.microsoft.com/office/drawing/2010/main">
        <mc:Choice Requires="a14">
          <p:sp>
            <p:nvSpPr>
              <p:cNvPr id="17" name="TextBox 16"/>
              <p:cNvSpPr txBox="1"/>
              <p:nvPr/>
            </p:nvSpPr>
            <p:spPr>
              <a:xfrm>
                <a:off x="5145821" y="2155208"/>
                <a:ext cx="6553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𝑓</m:t>
                          </m:r>
                        </m:e>
                        <m:sub>
                          <m:r>
                            <a:rPr lang="en-US" b="0" i="1" smtClean="0">
                              <a:latin typeface="Cambria Math"/>
                            </a:rPr>
                            <m:t>𝑑</m:t>
                          </m:r>
                        </m:sub>
                      </m:sSub>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5145821" y="2155208"/>
                <a:ext cx="655319" cy="369332"/>
              </a:xfrm>
              <a:prstGeom prst="rect">
                <a:avLst/>
              </a:prstGeom>
              <a:blipFill rotWithShape="1">
                <a:blip r:embed="rId8"/>
                <a:stretch>
                  <a:fillRect b="-13333"/>
                </a:stretch>
              </a:blipFill>
            </p:spPr>
            <p:txBody>
              <a:bodyPr/>
              <a:lstStyle/>
              <a:p>
                <a:r>
                  <a:rPr lang="en-US">
                    <a:noFill/>
                  </a:rPr>
                  <a:t> </a:t>
                </a:r>
              </a:p>
            </p:txBody>
          </p:sp>
        </mc:Fallback>
      </mc:AlternateContent>
      <p:sp>
        <p:nvSpPr>
          <p:cNvPr id="20" name="TextBox 19"/>
          <p:cNvSpPr txBox="1"/>
          <p:nvPr/>
        </p:nvSpPr>
        <p:spPr>
          <a:xfrm>
            <a:off x="6680446" y="5105400"/>
            <a:ext cx="2057400" cy="830997"/>
          </a:xfrm>
          <a:prstGeom prst="rect">
            <a:avLst/>
          </a:prstGeom>
          <a:noFill/>
        </p:spPr>
        <p:txBody>
          <a:bodyPr wrap="square" rtlCol="0">
            <a:spAutoFit/>
          </a:bodyPr>
          <a:lstStyle/>
          <a:p>
            <a:r>
              <a:rPr lang="en-US" sz="1600" dirty="0"/>
              <a:t>Requires accurate Position and Velocity determination</a:t>
            </a:r>
          </a:p>
        </p:txBody>
      </p:sp>
      <mc:AlternateContent xmlns:mc="http://schemas.openxmlformats.org/markup-compatibility/2006" xmlns:a14="http://schemas.microsoft.com/office/drawing/2010/main">
        <mc:Choice Requires="a14">
          <p:sp>
            <p:nvSpPr>
              <p:cNvPr id="4" name="TextBox 3"/>
              <p:cNvSpPr txBox="1"/>
              <p:nvPr/>
            </p:nvSpPr>
            <p:spPr>
              <a:xfrm>
                <a:off x="674700" y="4822711"/>
                <a:ext cx="1837939" cy="9103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rgbClr val="00B050"/>
                              </a:solidFill>
                              <a:latin typeface="Cambria Math" panose="02040503050406030204" pitchFamily="18" charset="0"/>
                            </a:rPr>
                          </m:ctrlPr>
                        </m:sSubPr>
                        <m:e>
                          <m:r>
                            <a:rPr lang="en-US" sz="2800" b="0" i="1" smtClean="0">
                              <a:solidFill>
                                <a:srgbClr val="00B050"/>
                              </a:solidFill>
                              <a:latin typeface="Cambria Math"/>
                            </a:rPr>
                            <m:t>𝑓</m:t>
                          </m:r>
                        </m:e>
                        <m:sub>
                          <m:r>
                            <a:rPr lang="en-US" sz="2800" b="0" i="1" smtClean="0">
                              <a:solidFill>
                                <a:srgbClr val="00B050"/>
                              </a:solidFill>
                              <a:latin typeface="Cambria Math"/>
                            </a:rPr>
                            <m:t>𝑑</m:t>
                          </m:r>
                        </m:sub>
                      </m:sSub>
                      <m:r>
                        <a:rPr lang="en-US" sz="2800" b="0" i="1" smtClean="0">
                          <a:solidFill>
                            <a:srgbClr val="00B050"/>
                          </a:solidFill>
                          <a:latin typeface="Cambria Math"/>
                        </a:rPr>
                        <m:t>=</m:t>
                      </m:r>
                      <m:box>
                        <m:boxPr>
                          <m:ctrlPr>
                            <a:rPr lang="en-US" sz="2800" b="0" i="1" smtClean="0">
                              <a:solidFill>
                                <a:srgbClr val="00B050"/>
                              </a:solidFill>
                              <a:latin typeface="Cambria Math" panose="02040503050406030204" pitchFamily="18" charset="0"/>
                            </a:rPr>
                          </m:ctrlPr>
                        </m:boxPr>
                        <m:e>
                          <m:argPr>
                            <m:argSz m:val="-1"/>
                          </m:argPr>
                          <m:f>
                            <m:fPr>
                              <m:ctrlPr>
                                <a:rPr lang="en-US" sz="2800" b="0" i="1" smtClean="0">
                                  <a:solidFill>
                                    <a:srgbClr val="00B050"/>
                                  </a:solidFill>
                                  <a:latin typeface="Cambria Math" panose="02040503050406030204" pitchFamily="18" charset="0"/>
                                </a:rPr>
                              </m:ctrlPr>
                            </m:fPr>
                            <m:num>
                              <m:r>
                                <a:rPr lang="en-US" sz="2800" b="0" i="1" smtClean="0">
                                  <a:solidFill>
                                    <a:srgbClr val="00B050"/>
                                  </a:solidFill>
                                  <a:latin typeface="Cambria Math"/>
                                </a:rPr>
                                <m:t>1</m:t>
                              </m:r>
                            </m:num>
                            <m:den>
                              <m:r>
                                <a:rPr lang="en-US" sz="2800" b="0" i="1" smtClean="0">
                                  <a:solidFill>
                                    <a:srgbClr val="00B050"/>
                                  </a:solidFill>
                                  <a:latin typeface="Cambria Math"/>
                                </a:rPr>
                                <m:t>2</m:t>
                              </m:r>
                              <m:r>
                                <a:rPr lang="en-US" sz="2800" b="0" i="1" smtClean="0">
                                  <a:solidFill>
                                    <a:srgbClr val="00B050"/>
                                  </a:solidFill>
                                  <a:latin typeface="Cambria Math"/>
                                  <a:ea typeface="Cambria Math"/>
                                </a:rPr>
                                <m:t>𝜋</m:t>
                              </m:r>
                            </m:den>
                          </m:f>
                        </m:e>
                      </m:box>
                      <m:f>
                        <m:fPr>
                          <m:ctrlPr>
                            <a:rPr lang="en-US" sz="2800" b="0" i="1" smtClean="0">
                              <a:solidFill>
                                <a:srgbClr val="00B050"/>
                              </a:solidFill>
                              <a:latin typeface="Cambria Math" panose="02040503050406030204" pitchFamily="18" charset="0"/>
                            </a:rPr>
                          </m:ctrlPr>
                        </m:fPr>
                        <m:num>
                          <m:r>
                            <a:rPr lang="en-US" sz="2800" b="0" i="1" smtClean="0">
                              <a:solidFill>
                                <a:srgbClr val="00B050"/>
                              </a:solidFill>
                              <a:latin typeface="Cambria Math"/>
                            </a:rPr>
                            <m:t>𝑑𝑠</m:t>
                          </m:r>
                        </m:num>
                        <m:den>
                          <m:r>
                            <a:rPr lang="en-US" sz="2800" b="0" i="1" smtClean="0">
                              <a:solidFill>
                                <a:srgbClr val="00B050"/>
                              </a:solidFill>
                              <a:latin typeface="Cambria Math"/>
                            </a:rPr>
                            <m:t>𝑑𝑡</m:t>
                          </m:r>
                        </m:den>
                      </m:f>
                    </m:oMath>
                  </m:oMathPara>
                </a14:m>
                <a:endParaRPr lang="en-US" sz="2800" dirty="0">
                  <a:solidFill>
                    <a:srgbClr val="00B05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74700" y="4822711"/>
                <a:ext cx="1837939" cy="910377"/>
              </a:xfrm>
              <a:prstGeom prst="rect">
                <a:avLst/>
              </a:prstGeom>
              <a:blipFill rotWithShape="1">
                <a:blip r:embed="rId9"/>
                <a:stretch>
                  <a:fillRect/>
                </a:stretch>
              </a:blipFill>
            </p:spPr>
            <p:txBody>
              <a:bodyPr/>
              <a:lstStyle/>
              <a:p>
                <a:r>
                  <a:rPr lang="en-US">
                    <a:noFill/>
                  </a:rPr>
                  <a:t> </a:t>
                </a:r>
              </a:p>
            </p:txBody>
          </p:sp>
        </mc:Fallback>
      </mc:AlternateContent>
      <p:cxnSp>
        <p:nvCxnSpPr>
          <p:cNvPr id="6" name="Straight Arrow Connector 5"/>
          <p:cNvCxnSpPr/>
          <p:nvPr/>
        </p:nvCxnSpPr>
        <p:spPr>
          <a:xfrm flipV="1">
            <a:off x="990600" y="5105400"/>
            <a:ext cx="1219200" cy="770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05451" y="5891478"/>
            <a:ext cx="1411364" cy="646331"/>
          </a:xfrm>
          <a:prstGeom prst="rect">
            <a:avLst/>
          </a:prstGeom>
          <a:noFill/>
          <a:ln>
            <a:solidFill>
              <a:srgbClr val="00B0F0"/>
            </a:solidFill>
          </a:ln>
        </p:spPr>
        <p:txBody>
          <a:bodyPr wrap="square" rtlCol="0">
            <a:spAutoFit/>
          </a:bodyPr>
          <a:lstStyle/>
          <a:p>
            <a:pPr algn="ctr"/>
            <a:r>
              <a:rPr lang="en-US" dirty="0">
                <a:solidFill>
                  <a:srgbClr val="00B050"/>
                </a:solidFill>
              </a:rPr>
              <a:t>S: Measured Wave phase</a:t>
            </a:r>
          </a:p>
        </p:txBody>
      </p:sp>
      <p:sp>
        <p:nvSpPr>
          <p:cNvPr id="26" name="TextBox 25"/>
          <p:cNvSpPr txBox="1"/>
          <p:nvPr/>
        </p:nvSpPr>
        <p:spPr>
          <a:xfrm>
            <a:off x="5943600" y="2305587"/>
            <a:ext cx="2794246" cy="1200329"/>
          </a:xfrm>
          <a:prstGeom prst="rect">
            <a:avLst/>
          </a:prstGeom>
          <a:noFill/>
        </p:spPr>
        <p:txBody>
          <a:bodyPr wrap="square" rtlCol="0">
            <a:spAutoFit/>
          </a:bodyPr>
          <a:lstStyle/>
          <a:p>
            <a:r>
              <a:rPr lang="en-US" b="1" dirty="0"/>
              <a:t>RO:</a:t>
            </a:r>
            <a:r>
              <a:rPr lang="en-US" dirty="0"/>
              <a:t> </a:t>
            </a:r>
            <a:r>
              <a:rPr lang="en-US" b="1" dirty="0"/>
              <a:t>By measuring the wave phase change, the bending angle is derived as function of impact parameter.</a:t>
            </a:r>
          </a:p>
        </p:txBody>
      </p:sp>
      <p:sp>
        <p:nvSpPr>
          <p:cNvPr id="5" name="TextBox 4"/>
          <p:cNvSpPr txBox="1"/>
          <p:nvPr/>
        </p:nvSpPr>
        <p:spPr>
          <a:xfrm>
            <a:off x="7620000" y="6486449"/>
            <a:ext cx="1117846" cy="307777"/>
          </a:xfrm>
          <a:prstGeom prst="rect">
            <a:avLst/>
          </a:prstGeom>
          <a:noFill/>
        </p:spPr>
        <p:txBody>
          <a:bodyPr wrap="square" rtlCol="0">
            <a:spAutoFit/>
          </a:bodyPr>
          <a:lstStyle/>
          <a:p>
            <a:r>
              <a:rPr lang="en-US" sz="1400" dirty="0"/>
              <a:t>Healy, 2001</a:t>
            </a:r>
          </a:p>
        </p:txBody>
      </p:sp>
      <p:sp>
        <p:nvSpPr>
          <p:cNvPr id="21" name="Slide Number Placeholder 20"/>
          <p:cNvSpPr>
            <a:spLocks noGrp="1"/>
          </p:cNvSpPr>
          <p:nvPr>
            <p:ph type="sldNum" sz="quarter" idx="12"/>
          </p:nvPr>
        </p:nvSpPr>
        <p:spPr/>
        <p:txBody>
          <a:bodyPr/>
          <a:lstStyle/>
          <a:p>
            <a:fld id="{915CD59F-73F5-4E86-A0D5-A0725211DC50}" type="slidenum">
              <a:rPr lang="en-US" smtClean="0"/>
              <a:t>20</a:t>
            </a:fld>
            <a:endParaRPr lang="en-US"/>
          </a:p>
        </p:txBody>
      </p:sp>
    </p:spTree>
    <p:extLst>
      <p:ext uri="{BB962C8B-B14F-4D97-AF65-F5344CB8AC3E}">
        <p14:creationId xmlns:p14="http://schemas.microsoft.com/office/powerpoint/2010/main" val="4220161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ECI/ECF Coordinate Transformation</a:t>
            </a:r>
          </a:p>
        </p:txBody>
      </p:sp>
      <p:sp>
        <p:nvSpPr>
          <p:cNvPr id="3" name="Content Placeholder 2"/>
          <p:cNvSpPr>
            <a:spLocks noGrp="1"/>
          </p:cNvSpPr>
          <p:nvPr>
            <p:ph idx="1"/>
          </p:nvPr>
        </p:nvSpPr>
        <p:spPr>
          <a:xfrm>
            <a:off x="457200" y="1600200"/>
            <a:ext cx="8229600" cy="5105400"/>
          </a:xfrm>
        </p:spPr>
        <p:txBody>
          <a:bodyPr>
            <a:normAutofit/>
          </a:bodyPr>
          <a:lstStyle/>
          <a:p>
            <a:r>
              <a:rPr lang="en-US" sz="1600" dirty="0"/>
              <a:t>Relativity effects correction to excess phase needs inertial coordinate system, </a:t>
            </a:r>
            <a:r>
              <a:rPr lang="en-US" sz="1600" dirty="0" err="1"/>
              <a:t>e.g</a:t>
            </a:r>
            <a:r>
              <a:rPr lang="en-US" sz="1600" dirty="0"/>
              <a:t> Earth Centered Inertial (ECI) coordinate system. Attitude Quaternions are usually expressed as from spacecraft to ECI coordinate. </a:t>
            </a:r>
          </a:p>
          <a:p>
            <a:r>
              <a:rPr lang="en-US" sz="1600" dirty="0"/>
              <a:t>Different ECI can cause confusion and misusage.</a:t>
            </a:r>
          </a:p>
          <a:p>
            <a:pPr lvl="1"/>
            <a:r>
              <a:rPr lang="en-US" sz="1400" dirty="0"/>
              <a:t>E.G. J2000 vs True of Date</a:t>
            </a:r>
          </a:p>
          <a:p>
            <a:pPr lvl="1"/>
            <a:r>
              <a:rPr lang="en-US" sz="1400" dirty="0">
                <a:solidFill>
                  <a:srgbClr val="00B050"/>
                </a:solidFill>
              </a:rPr>
              <a:t>Stick with one from start </a:t>
            </a:r>
            <a:r>
              <a:rPr lang="en-US" sz="1400" dirty="0"/>
              <a:t>to end should be ok, but </a:t>
            </a:r>
            <a:r>
              <a:rPr lang="en-US" sz="1400" dirty="0">
                <a:solidFill>
                  <a:srgbClr val="FF0000"/>
                </a:solidFill>
              </a:rPr>
              <a:t>mixed usage </a:t>
            </a:r>
            <a:r>
              <a:rPr lang="en-US" sz="1400" dirty="0"/>
              <a:t>can cause errors in Bending Angle inversion and profile geolocation.</a:t>
            </a:r>
          </a:p>
          <a:p>
            <a:r>
              <a:rPr lang="en-US" sz="1600" dirty="0"/>
              <a:t>Consistency of ECI in attitude files and in Bernese (J2000) </a:t>
            </a:r>
          </a:p>
          <a:p>
            <a:pPr lvl="1"/>
            <a:r>
              <a:rPr lang="en-US" sz="1400" dirty="0"/>
              <a:t>Quaternions is defined as transformation from spacecraft to ECI.</a:t>
            </a:r>
          </a:p>
          <a:p>
            <a:pPr lvl="1"/>
            <a:r>
              <a:rPr lang="en-US" sz="1400" dirty="0"/>
              <a:t>J2000/TOD attitude file misused can cause additional error in POD (&lt;cm level).</a:t>
            </a:r>
          </a:p>
          <a:p>
            <a:r>
              <a:rPr lang="en-US" sz="1600" dirty="0"/>
              <a:t>ECI to ECEF transformation in bending angle determination</a:t>
            </a:r>
          </a:p>
          <a:p>
            <a:pPr lvl="1"/>
            <a:r>
              <a:rPr lang="en-US" sz="1400" dirty="0"/>
              <a:t>Antenna locations are in ECI</a:t>
            </a:r>
          </a:p>
          <a:p>
            <a:pPr lvl="1"/>
            <a:r>
              <a:rPr lang="en-US" sz="1400" dirty="0"/>
              <a:t>Occultation perigee needs to be represented as geodetic </a:t>
            </a:r>
            <a:r>
              <a:rPr lang="en-US" sz="1400" dirty="0" err="1"/>
              <a:t>lon</a:t>
            </a:r>
            <a:r>
              <a:rPr lang="en-US" sz="1400" dirty="0"/>
              <a:t>/</a:t>
            </a:r>
            <a:r>
              <a:rPr lang="en-US" sz="1400" dirty="0" err="1"/>
              <a:t>lat</a:t>
            </a:r>
            <a:r>
              <a:rPr lang="en-US" sz="1400" dirty="0"/>
              <a:t> in ECEF.</a:t>
            </a:r>
          </a:p>
        </p:txBody>
      </p:sp>
      <p:sp>
        <p:nvSpPr>
          <p:cNvPr id="4" name="Slide Number Placeholder 3"/>
          <p:cNvSpPr>
            <a:spLocks noGrp="1"/>
          </p:cNvSpPr>
          <p:nvPr>
            <p:ph type="sldNum" sz="quarter" idx="12"/>
          </p:nvPr>
        </p:nvSpPr>
        <p:spPr/>
        <p:txBody>
          <a:bodyPr/>
          <a:lstStyle/>
          <a:p>
            <a:fld id="{915CD59F-73F5-4E86-A0D5-A0725211DC50}" type="slidenum">
              <a:rPr lang="en-US" smtClean="0"/>
              <a:t>21</a:t>
            </a:fld>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4896870"/>
            <a:ext cx="2514600" cy="1884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3962400" y="5105400"/>
            <a:ext cx="4495800" cy="1655618"/>
          </a:xfrm>
          <a:prstGeom prst="wedgeEllipseCallout">
            <a:avLst>
              <a:gd name="adj1" fmla="val -76168"/>
              <a:gd name="adj2" fmla="val 28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Using  excess phase and associated satellite positions in a TOD ECI coordinates as J2000 can cause more than 15 km profile geolocation difference.</a:t>
            </a:r>
          </a:p>
        </p:txBody>
      </p:sp>
    </p:spTree>
    <p:extLst>
      <p:ext uri="{BB962C8B-B14F-4D97-AF65-F5344CB8AC3E}">
        <p14:creationId xmlns:p14="http://schemas.microsoft.com/office/powerpoint/2010/main" val="259486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 observations</a:t>
            </a:r>
          </a:p>
        </p:txBody>
      </p:sp>
      <p:sp>
        <p:nvSpPr>
          <p:cNvPr id="3" name="Text Placeholder 2"/>
          <p:cNvSpPr>
            <a:spLocks noGrp="1"/>
          </p:cNvSpPr>
          <p:nvPr>
            <p:ph type="body" idx="1"/>
          </p:nvPr>
        </p:nvSpPr>
        <p:spPr>
          <a:xfrm>
            <a:off x="381000" y="1295400"/>
            <a:ext cx="4040188" cy="639762"/>
          </a:xfrm>
        </p:spPr>
        <p:txBody>
          <a:bodyPr/>
          <a:lstStyle/>
          <a:p>
            <a:r>
              <a:rPr lang="en-US" dirty="0"/>
              <a:t>GPS signal for POD</a:t>
            </a:r>
          </a:p>
        </p:txBody>
      </p:sp>
      <p:sp>
        <p:nvSpPr>
          <p:cNvPr id="4" name="Content Placeholder 3"/>
          <p:cNvSpPr>
            <a:spLocks noGrp="1"/>
          </p:cNvSpPr>
          <p:nvPr>
            <p:ph sz="half" idx="2"/>
          </p:nvPr>
        </p:nvSpPr>
        <p:spPr>
          <a:xfrm>
            <a:off x="381000" y="1935162"/>
            <a:ext cx="4040188" cy="3951288"/>
          </a:xfrm>
        </p:spPr>
        <p:txBody>
          <a:bodyPr/>
          <a:lstStyle/>
          <a:p>
            <a:r>
              <a:rPr lang="en-US" dirty="0"/>
              <a:t>GPS/GNSS on Zenith </a:t>
            </a:r>
          </a:p>
          <a:p>
            <a:pPr lvl="1"/>
            <a:r>
              <a:rPr lang="en-US" dirty="0"/>
              <a:t>Low rate (1Hz)</a:t>
            </a:r>
          </a:p>
          <a:p>
            <a:pPr lvl="1"/>
            <a:r>
              <a:rPr lang="en-US" sz="1600" dirty="0" err="1"/>
              <a:t>Pseudorange</a:t>
            </a:r>
            <a:endParaRPr lang="en-US" sz="1600" dirty="0"/>
          </a:p>
          <a:p>
            <a:pPr lvl="2"/>
            <a:r>
              <a:rPr lang="en-US" sz="1400" dirty="0"/>
              <a:t>C/A code, P1/P2</a:t>
            </a:r>
          </a:p>
          <a:p>
            <a:pPr lvl="2"/>
            <a:r>
              <a:rPr lang="en-US" sz="1400" dirty="0">
                <a:solidFill>
                  <a:srgbClr val="FF6600"/>
                </a:solidFill>
              </a:rPr>
              <a:t>Time delay*speed of light</a:t>
            </a:r>
          </a:p>
          <a:p>
            <a:pPr lvl="1"/>
            <a:r>
              <a:rPr lang="en-US" sz="1600" dirty="0"/>
              <a:t>Carrier phase</a:t>
            </a:r>
          </a:p>
          <a:p>
            <a:pPr lvl="2"/>
            <a:r>
              <a:rPr lang="en-US" sz="1400" dirty="0">
                <a:solidFill>
                  <a:srgbClr val="FF6600"/>
                </a:solidFill>
              </a:rPr>
              <a:t>Phase*</a:t>
            </a:r>
            <a:r>
              <a:rPr lang="en-US" sz="1400" dirty="0" err="1">
                <a:solidFill>
                  <a:srgbClr val="FF6600"/>
                </a:solidFill>
              </a:rPr>
              <a:t>wavelenghth</a:t>
            </a:r>
            <a:r>
              <a:rPr lang="en-US" sz="1400" dirty="0">
                <a:solidFill>
                  <a:srgbClr val="FF6600"/>
                </a:solidFill>
              </a:rPr>
              <a:t> (meters)</a:t>
            </a:r>
          </a:p>
          <a:p>
            <a:pPr lvl="1"/>
            <a:r>
              <a:rPr lang="en-US" sz="1600" dirty="0"/>
              <a:t>Doppler shift</a:t>
            </a:r>
          </a:p>
          <a:p>
            <a:pPr lvl="1"/>
            <a:r>
              <a:rPr lang="en-US" sz="1600" dirty="0"/>
              <a:t>S1/S2 (SNR or Signal </a:t>
            </a:r>
            <a:r>
              <a:rPr lang="en-US" dirty="0"/>
              <a:t>Amplitude)</a:t>
            </a:r>
          </a:p>
          <a:p>
            <a:pPr marL="457200" lvl="1" indent="0">
              <a:buNone/>
            </a:pPr>
            <a:endParaRPr lang="en-US" dirty="0"/>
          </a:p>
        </p:txBody>
      </p:sp>
      <p:sp>
        <p:nvSpPr>
          <p:cNvPr id="5" name="Text Placeholder 4"/>
          <p:cNvSpPr>
            <a:spLocks noGrp="1"/>
          </p:cNvSpPr>
          <p:nvPr>
            <p:ph type="body" sz="quarter" idx="3"/>
          </p:nvPr>
        </p:nvSpPr>
        <p:spPr>
          <a:xfrm>
            <a:off x="4568825" y="1295400"/>
            <a:ext cx="4041775" cy="639762"/>
          </a:xfrm>
        </p:spPr>
        <p:txBody>
          <a:bodyPr/>
          <a:lstStyle/>
          <a:p>
            <a:r>
              <a:rPr lang="en-US" dirty="0"/>
              <a:t>GPS signal for Occultation</a:t>
            </a:r>
          </a:p>
        </p:txBody>
      </p:sp>
      <p:sp>
        <p:nvSpPr>
          <p:cNvPr id="6" name="Content Placeholder 5"/>
          <p:cNvSpPr>
            <a:spLocks noGrp="1"/>
          </p:cNvSpPr>
          <p:nvPr>
            <p:ph sz="quarter" idx="4"/>
          </p:nvPr>
        </p:nvSpPr>
        <p:spPr>
          <a:xfrm>
            <a:off x="4568825" y="1935162"/>
            <a:ext cx="4041775" cy="3951288"/>
          </a:xfrm>
        </p:spPr>
        <p:txBody>
          <a:bodyPr/>
          <a:lstStyle/>
          <a:p>
            <a:r>
              <a:rPr lang="en-US" dirty="0"/>
              <a:t>GPS/GNSS on limb</a:t>
            </a:r>
          </a:p>
          <a:p>
            <a:pPr lvl="1"/>
            <a:r>
              <a:rPr lang="en-US" sz="1800" dirty="0"/>
              <a:t>High Rate (50/100 Hz)</a:t>
            </a:r>
          </a:p>
          <a:p>
            <a:pPr lvl="1"/>
            <a:r>
              <a:rPr lang="en-US" sz="1800" dirty="0"/>
              <a:t>time/Prn/track-status</a:t>
            </a:r>
          </a:p>
          <a:p>
            <a:pPr lvl="1"/>
            <a:r>
              <a:rPr lang="en-US" sz="1800" dirty="0"/>
              <a:t>Carrier Phase (L1/L2), Pseudo Range , open-loop model phase</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449349"/>
            <a:ext cx="3759693" cy="2131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7482" y="3733800"/>
            <a:ext cx="4589013" cy="2771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2"/>
          </p:nvPr>
        </p:nvSpPr>
        <p:spPr/>
        <p:txBody>
          <a:bodyPr/>
          <a:lstStyle/>
          <a:p>
            <a:fld id="{1194CCDE-2BE5-4D97-A3E5-E81383006C1D}"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2388703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373" y="9906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p:cNvSpPr txBox="1"/>
              <p:nvPr/>
            </p:nvSpPr>
            <p:spPr>
              <a:xfrm>
                <a:off x="228600" y="4267200"/>
                <a:ext cx="1961563" cy="8188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prstClr val="black"/>
                          </a:solidFill>
                          <a:latin typeface="Cambria Math"/>
                          <a:ea typeface="Cambria Math"/>
                        </a:rPr>
                        <m:t>∆</m:t>
                      </m:r>
                      <m:r>
                        <a:rPr lang="en-US" i="1" smtClean="0">
                          <a:solidFill>
                            <a:prstClr val="black"/>
                          </a:solidFill>
                          <a:latin typeface="Cambria Math"/>
                          <a:ea typeface="Cambria Math"/>
                        </a:rPr>
                        <m:t>𝑠</m:t>
                      </m:r>
                      <m:r>
                        <a:rPr lang="en-US" i="1" smtClean="0">
                          <a:solidFill>
                            <a:prstClr val="black"/>
                          </a:solidFill>
                          <a:latin typeface="Cambria Math"/>
                          <a:ea typeface="Cambria Math"/>
                        </a:rPr>
                        <m:t>=</m:t>
                      </m:r>
                      <m:nary>
                        <m:naryPr>
                          <m:limLoc m:val="undOvr"/>
                          <m:subHide m:val="on"/>
                          <m:supHide m:val="on"/>
                          <m:ctrlPr>
                            <a:rPr lang="en-US" i="1" smtClean="0">
                              <a:solidFill>
                                <a:prstClr val="black"/>
                              </a:solidFill>
                              <a:latin typeface="Cambria Math" panose="02040503050406030204" pitchFamily="18" charset="0"/>
                              <a:ea typeface="Cambria Math"/>
                            </a:rPr>
                          </m:ctrlPr>
                        </m:naryPr>
                        <m:sub/>
                        <m:sup/>
                        <m:e>
                          <m:r>
                            <a:rPr lang="en-US" i="1" smtClean="0">
                              <a:solidFill>
                                <a:prstClr val="black"/>
                              </a:solidFill>
                              <a:latin typeface="Cambria Math"/>
                              <a:ea typeface="Cambria Math"/>
                            </a:rPr>
                            <m:t>𝑛𝑑𝑟</m:t>
                          </m:r>
                        </m:e>
                      </m:nary>
                      <m:r>
                        <a:rPr lang="en-US" i="1" smtClean="0">
                          <a:solidFill>
                            <a:prstClr val="black"/>
                          </a:solidFill>
                          <a:latin typeface="Cambria Math"/>
                          <a:ea typeface="Cambria Math"/>
                        </a:rPr>
                        <m:t>−</m:t>
                      </m:r>
                      <m:acc>
                        <m:accPr>
                          <m:chr m:val="̅"/>
                          <m:ctrlPr>
                            <a:rPr lang="en-US" i="1" smtClean="0">
                              <a:solidFill>
                                <a:prstClr val="black"/>
                              </a:solidFill>
                              <a:latin typeface="Cambria Math" panose="02040503050406030204" pitchFamily="18" charset="0"/>
                              <a:ea typeface="Cambria Math"/>
                            </a:rPr>
                          </m:ctrlPr>
                        </m:accPr>
                        <m:e>
                          <m:r>
                            <a:rPr lang="en-US" i="1" smtClean="0">
                              <a:solidFill>
                                <a:prstClr val="black"/>
                              </a:solidFill>
                              <a:latin typeface="Cambria Math"/>
                              <a:ea typeface="Cambria Math"/>
                            </a:rPr>
                            <m:t>𝑇𝑅</m:t>
                          </m:r>
                        </m:e>
                      </m:acc>
                    </m:oMath>
                  </m:oMathPara>
                </a14:m>
                <a:endParaRPr lang="en-US" dirty="0">
                  <a:solidFill>
                    <a:prstClr val="black"/>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28600" y="4267200"/>
                <a:ext cx="1961563" cy="818879"/>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25594" y="2943038"/>
                <a:ext cx="1865767" cy="381323"/>
              </a:xfrm>
              <a:prstGeom prst="rect">
                <a:avLst/>
              </a:prstGeom>
              <a:noFill/>
            </p:spPr>
            <p:txBody>
              <a:bodyPr wrap="none" rtlCol="0">
                <a:spAutoFit/>
              </a:bodyPr>
              <a:lstStyle/>
              <a:p>
                <a14:m>
                  <m:oMath xmlns:m="http://schemas.openxmlformats.org/officeDocument/2006/math">
                    <m:sSup>
                      <m:sSupPr>
                        <m:ctrlPr>
                          <a:rPr lang="en-US" i="1" smtClean="0">
                            <a:solidFill>
                              <a:prstClr val="black"/>
                            </a:solidFill>
                            <a:latin typeface="Cambria Math" panose="02040503050406030204" pitchFamily="18" charset="0"/>
                          </a:rPr>
                        </m:ctrlPr>
                      </m:sSupPr>
                      <m:e>
                        <m:r>
                          <a:rPr lang="en-US" i="1" smtClean="0">
                            <a:solidFill>
                              <a:prstClr val="black"/>
                            </a:solidFill>
                            <a:latin typeface="Cambria Math"/>
                          </a:rPr>
                          <m:t>𝐴</m:t>
                        </m:r>
                        <m:r>
                          <a:rPr lang="en-US" i="1" smtClean="0">
                            <a:solidFill>
                              <a:prstClr val="black"/>
                            </a:solidFill>
                            <a:latin typeface="Cambria Math"/>
                          </a:rPr>
                          <m:t>(</m:t>
                        </m:r>
                        <m:sSub>
                          <m:sSubPr>
                            <m:ctrlPr>
                              <a:rPr lang="en-US" i="1" smtClean="0">
                                <a:solidFill>
                                  <a:prstClr val="black"/>
                                </a:solidFill>
                                <a:latin typeface="Cambria Math" panose="02040503050406030204" pitchFamily="18" charset="0"/>
                              </a:rPr>
                            </m:ctrlPr>
                          </m:sSubPr>
                          <m:e>
                            <m:r>
                              <a:rPr lang="en-US" i="1" smtClean="0">
                                <a:solidFill>
                                  <a:prstClr val="black"/>
                                </a:solidFill>
                                <a:latin typeface="Cambria Math"/>
                              </a:rPr>
                              <m:t>𝑡</m:t>
                            </m:r>
                          </m:e>
                          <m:sub>
                            <m:r>
                              <a:rPr lang="en-US" i="1" smtClean="0">
                                <a:solidFill>
                                  <a:prstClr val="black"/>
                                </a:solidFill>
                                <a:latin typeface="Cambria Math"/>
                              </a:rPr>
                              <m:t>𝑇</m:t>
                            </m:r>
                          </m:sub>
                        </m:sSub>
                        <m:r>
                          <a:rPr lang="en-US" i="1" smtClean="0">
                            <a:solidFill>
                              <a:prstClr val="black"/>
                            </a:solidFill>
                            <a:latin typeface="Cambria Math"/>
                          </a:rPr>
                          <m:t>)</m:t>
                        </m:r>
                        <m:r>
                          <a:rPr lang="en-US" i="1" smtClean="0">
                            <a:solidFill>
                              <a:prstClr val="black"/>
                            </a:solidFill>
                            <a:latin typeface="Cambria Math"/>
                          </a:rPr>
                          <m:t>𝑒</m:t>
                        </m:r>
                      </m:e>
                      <m:sup>
                        <m:r>
                          <a:rPr lang="en-US" i="1" smtClean="0">
                            <a:solidFill>
                              <a:prstClr val="black"/>
                            </a:solidFill>
                            <a:latin typeface="Cambria Math"/>
                          </a:rPr>
                          <m:t>𝑖</m:t>
                        </m:r>
                        <m:r>
                          <a:rPr lang="en-US" i="1" smtClean="0">
                            <a:solidFill>
                              <a:prstClr val="black"/>
                            </a:solidFill>
                            <a:latin typeface="Cambria Math"/>
                            <a:ea typeface="Cambria Math"/>
                          </a:rPr>
                          <m:t>∅(</m:t>
                        </m:r>
                        <m:r>
                          <a:rPr lang="en-US" i="1" smtClean="0">
                            <a:solidFill>
                              <a:prstClr val="black"/>
                            </a:solidFill>
                            <a:latin typeface="Cambria Math"/>
                            <a:ea typeface="Cambria Math"/>
                          </a:rPr>
                          <m:t>𝑥</m:t>
                        </m:r>
                        <m:r>
                          <a:rPr lang="en-US" i="1" smtClean="0">
                            <a:solidFill>
                              <a:prstClr val="black"/>
                            </a:solidFill>
                            <a:latin typeface="Cambria Math"/>
                            <a:ea typeface="Cambria Math"/>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a:rPr>
                              <m:t>𝑡</m:t>
                            </m:r>
                          </m:e>
                          <m:sub>
                            <m:r>
                              <a:rPr lang="en-US" i="1">
                                <a:solidFill>
                                  <a:prstClr val="black"/>
                                </a:solidFill>
                                <a:latin typeface="Cambria Math"/>
                              </a:rPr>
                              <m:t>𝑇</m:t>
                            </m:r>
                          </m:sub>
                        </m:sSub>
                        <m:r>
                          <a:rPr lang="en-US" i="1" smtClean="0">
                            <a:solidFill>
                              <a:prstClr val="black"/>
                            </a:solidFill>
                            <a:latin typeface="Cambria Math"/>
                            <a:ea typeface="Cambria Math"/>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a:rPr>
                              <m:t>𝑡</m:t>
                            </m:r>
                          </m:e>
                          <m:sub>
                            <m:r>
                              <a:rPr lang="en-US" i="1">
                                <a:solidFill>
                                  <a:prstClr val="black"/>
                                </a:solidFill>
                                <a:latin typeface="Cambria Math"/>
                              </a:rPr>
                              <m:t>𝑇</m:t>
                            </m:r>
                          </m:sub>
                        </m:sSub>
                        <m:r>
                          <a:rPr lang="en-US" i="1" smtClean="0">
                            <a:solidFill>
                              <a:prstClr val="black"/>
                            </a:solidFill>
                            <a:latin typeface="Cambria Math"/>
                            <a:ea typeface="Cambria Math"/>
                          </a:rPr>
                          <m:t>)</m:t>
                        </m:r>
                      </m:sup>
                    </m:sSup>
                  </m:oMath>
                </a14:m>
                <a:r>
                  <a:rPr lang="en-US" dirty="0">
                    <a:solidFill>
                      <a:prstClr val="black"/>
                    </a:solidFill>
                  </a:rPr>
                  <a:t> </a:t>
                </a:r>
              </a:p>
            </p:txBody>
          </p:sp>
        </mc:Choice>
        <mc:Fallback xmlns="">
          <p:sp>
            <p:nvSpPr>
              <p:cNvPr id="6" name="TextBox 5"/>
              <p:cNvSpPr txBox="1">
                <a:spLocks noRot="1" noChangeAspect="1" noMove="1" noResize="1" noEditPoints="1" noAdjustHandles="1" noChangeArrowheads="1" noChangeShapeType="1" noTextEdit="1"/>
              </p:cNvSpPr>
              <p:nvPr/>
            </p:nvSpPr>
            <p:spPr>
              <a:xfrm>
                <a:off x="125594" y="2943038"/>
                <a:ext cx="1865767" cy="381323"/>
              </a:xfrm>
              <a:prstGeom prst="rect">
                <a:avLst/>
              </a:prstGeom>
              <a:blipFill rotWithShape="1">
                <a:blip r:embed="rId4"/>
                <a:stretch>
                  <a:fillRect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607428" y="2931808"/>
                <a:ext cx="1907189" cy="381323"/>
              </a:xfrm>
              <a:prstGeom prst="rect">
                <a:avLst/>
              </a:prstGeom>
              <a:noFill/>
            </p:spPr>
            <p:txBody>
              <a:bodyPr wrap="none" rtlCol="0">
                <a:spAutoFit/>
              </a:bodyPr>
              <a:lstStyle/>
              <a:p>
                <a14:m>
                  <m:oMath xmlns:m="http://schemas.openxmlformats.org/officeDocument/2006/math">
                    <m:sSup>
                      <m:sSupPr>
                        <m:ctrlPr>
                          <a:rPr lang="en-US" i="1" smtClean="0">
                            <a:solidFill>
                              <a:prstClr val="black"/>
                            </a:solidFill>
                            <a:latin typeface="Cambria Math" panose="02040503050406030204" pitchFamily="18" charset="0"/>
                          </a:rPr>
                        </m:ctrlPr>
                      </m:sSupPr>
                      <m:e>
                        <m:r>
                          <a:rPr lang="en-US" i="1" smtClean="0">
                            <a:solidFill>
                              <a:prstClr val="black"/>
                            </a:solidFill>
                            <a:latin typeface="Cambria Math"/>
                          </a:rPr>
                          <m:t>𝐴</m:t>
                        </m:r>
                        <m:r>
                          <a:rPr lang="en-US" i="1" smtClean="0">
                            <a:solidFill>
                              <a:prstClr val="black"/>
                            </a:solidFill>
                            <a:latin typeface="Cambria Math"/>
                          </a:rPr>
                          <m:t>(</m:t>
                        </m:r>
                        <m:sSub>
                          <m:sSubPr>
                            <m:ctrlPr>
                              <a:rPr lang="en-US" i="1" smtClean="0">
                                <a:solidFill>
                                  <a:prstClr val="black"/>
                                </a:solidFill>
                                <a:latin typeface="Cambria Math" panose="02040503050406030204" pitchFamily="18" charset="0"/>
                              </a:rPr>
                            </m:ctrlPr>
                          </m:sSubPr>
                          <m:e>
                            <m:r>
                              <a:rPr lang="en-US" i="1" smtClean="0">
                                <a:solidFill>
                                  <a:prstClr val="black"/>
                                </a:solidFill>
                                <a:latin typeface="Cambria Math"/>
                              </a:rPr>
                              <m:t>𝑡</m:t>
                            </m:r>
                          </m:e>
                          <m:sub>
                            <m:r>
                              <a:rPr lang="en-US" i="1" smtClean="0">
                                <a:solidFill>
                                  <a:prstClr val="black"/>
                                </a:solidFill>
                                <a:latin typeface="Cambria Math"/>
                              </a:rPr>
                              <m:t>𝑅</m:t>
                            </m:r>
                          </m:sub>
                        </m:sSub>
                        <m:r>
                          <a:rPr lang="en-US" i="1" smtClean="0">
                            <a:solidFill>
                              <a:prstClr val="black"/>
                            </a:solidFill>
                            <a:latin typeface="Cambria Math"/>
                          </a:rPr>
                          <m:t>)</m:t>
                        </m:r>
                        <m:r>
                          <a:rPr lang="en-US" i="1" smtClean="0">
                            <a:solidFill>
                              <a:prstClr val="black"/>
                            </a:solidFill>
                            <a:latin typeface="Cambria Math"/>
                          </a:rPr>
                          <m:t>𝑒</m:t>
                        </m:r>
                      </m:e>
                      <m:sup>
                        <m:r>
                          <a:rPr lang="en-US" i="1" smtClean="0">
                            <a:solidFill>
                              <a:prstClr val="black"/>
                            </a:solidFill>
                            <a:latin typeface="Cambria Math"/>
                          </a:rPr>
                          <m:t>𝑖</m:t>
                        </m:r>
                        <m:r>
                          <a:rPr lang="en-US" i="1" smtClean="0">
                            <a:solidFill>
                              <a:prstClr val="black"/>
                            </a:solidFill>
                            <a:latin typeface="Cambria Math"/>
                            <a:ea typeface="Cambria Math"/>
                          </a:rPr>
                          <m:t>∅(</m:t>
                        </m:r>
                        <m:r>
                          <a:rPr lang="en-US" i="1" smtClean="0">
                            <a:solidFill>
                              <a:prstClr val="black"/>
                            </a:solidFill>
                            <a:latin typeface="Cambria Math"/>
                            <a:ea typeface="Cambria Math"/>
                          </a:rPr>
                          <m:t>𝑥</m:t>
                        </m:r>
                        <m:r>
                          <a:rPr lang="en-US" i="1" smtClean="0">
                            <a:solidFill>
                              <a:prstClr val="black"/>
                            </a:solidFill>
                            <a:latin typeface="Cambria Math"/>
                            <a:ea typeface="Cambria Math"/>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a:rPr>
                              <m:t>𝑡</m:t>
                            </m:r>
                          </m:e>
                          <m:sub>
                            <m:r>
                              <a:rPr lang="en-US" i="1" smtClean="0">
                                <a:solidFill>
                                  <a:prstClr val="black"/>
                                </a:solidFill>
                                <a:latin typeface="Cambria Math"/>
                              </a:rPr>
                              <m:t>𝑅</m:t>
                            </m:r>
                          </m:sub>
                        </m:sSub>
                        <m:r>
                          <a:rPr lang="en-US" i="1" smtClean="0">
                            <a:solidFill>
                              <a:prstClr val="black"/>
                            </a:solidFill>
                            <a:latin typeface="Cambria Math"/>
                            <a:ea typeface="Cambria Math"/>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a:rPr>
                              <m:t>𝑡</m:t>
                            </m:r>
                          </m:e>
                          <m:sub>
                            <m:r>
                              <a:rPr lang="en-US" i="1" smtClean="0">
                                <a:solidFill>
                                  <a:prstClr val="black"/>
                                </a:solidFill>
                                <a:latin typeface="Cambria Math"/>
                              </a:rPr>
                              <m:t>𝑅</m:t>
                            </m:r>
                          </m:sub>
                        </m:sSub>
                        <m:r>
                          <a:rPr lang="en-US" i="1" smtClean="0">
                            <a:solidFill>
                              <a:prstClr val="black"/>
                            </a:solidFill>
                            <a:latin typeface="Cambria Math"/>
                            <a:ea typeface="Cambria Math"/>
                          </a:rPr>
                          <m:t>)</m:t>
                        </m:r>
                      </m:sup>
                    </m:sSup>
                  </m:oMath>
                </a14:m>
                <a:r>
                  <a:rPr lang="en-US" dirty="0">
                    <a:solidFill>
                      <a:prstClr val="black"/>
                    </a:solidFill>
                  </a:rPr>
                  <a:t> </a:t>
                </a:r>
              </a:p>
            </p:txBody>
          </p:sp>
        </mc:Choice>
        <mc:Fallback xmlns="">
          <p:sp>
            <p:nvSpPr>
              <p:cNvPr id="8" name="TextBox 7"/>
              <p:cNvSpPr txBox="1">
                <a:spLocks noRot="1" noChangeAspect="1" noMove="1" noResize="1" noEditPoints="1" noAdjustHandles="1" noChangeArrowheads="1" noChangeShapeType="1" noTextEdit="1"/>
              </p:cNvSpPr>
              <p:nvPr/>
            </p:nvSpPr>
            <p:spPr>
              <a:xfrm>
                <a:off x="4607428" y="2931808"/>
                <a:ext cx="1907189" cy="381323"/>
              </a:xfrm>
              <a:prstGeom prst="rect">
                <a:avLst/>
              </a:prstGeom>
              <a:blipFill rotWithShape="1">
                <a:blip r:embed="rId5"/>
                <a:stretch>
                  <a:fillRect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28600" y="4829406"/>
                <a:ext cx="3871573" cy="403124"/>
              </a:xfrm>
              <a:prstGeom prst="rect">
                <a:avLst/>
              </a:prstGeom>
            </p:spPr>
            <p:txBody>
              <a:bodyPr wrap="none">
                <a:spAutoFit/>
              </a:bodyPr>
              <a:lstStyle/>
              <a:p>
                <a14:m>
                  <m:oMath xmlns:m="http://schemas.openxmlformats.org/officeDocument/2006/math">
                    <m:r>
                      <a:rPr lang="en-US" i="1" smtClean="0">
                        <a:solidFill>
                          <a:prstClr val="black"/>
                        </a:solidFill>
                        <a:latin typeface="Cambria Math"/>
                        <a:ea typeface="Cambria Math"/>
                      </a:rPr>
                      <m:t>∅(</m:t>
                    </m:r>
                    <m:r>
                      <a:rPr lang="en-US" i="1" smtClean="0">
                        <a:solidFill>
                          <a:prstClr val="black"/>
                        </a:solidFill>
                        <a:latin typeface="Cambria Math"/>
                        <a:ea typeface="Cambria Math"/>
                      </a:rPr>
                      <m:t>𝑥</m:t>
                    </m:r>
                    <m:r>
                      <a:rPr lang="en-US" i="1" smtClean="0">
                        <a:solidFill>
                          <a:prstClr val="black"/>
                        </a:solidFill>
                        <a:latin typeface="Cambria Math"/>
                        <a:ea typeface="Cambria Math"/>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a:rPr>
                          <m:t>𝑡</m:t>
                        </m:r>
                      </m:e>
                      <m:sub>
                        <m:r>
                          <a:rPr lang="en-US" i="1" smtClean="0">
                            <a:solidFill>
                              <a:prstClr val="black"/>
                            </a:solidFill>
                            <a:latin typeface="Cambria Math"/>
                          </a:rPr>
                          <m:t>𝑅</m:t>
                        </m:r>
                      </m:sub>
                    </m:sSub>
                    <m:r>
                      <a:rPr lang="en-US" i="1">
                        <a:solidFill>
                          <a:prstClr val="black"/>
                        </a:solidFill>
                        <a:latin typeface="Cambria Math"/>
                        <a:ea typeface="Cambria Math"/>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a:rPr>
                          <m:t>𝑡</m:t>
                        </m:r>
                      </m:e>
                      <m:sub>
                        <m:r>
                          <a:rPr lang="en-US" i="1" smtClean="0">
                            <a:solidFill>
                              <a:prstClr val="black"/>
                            </a:solidFill>
                            <a:latin typeface="Cambria Math"/>
                          </a:rPr>
                          <m:t>𝑅</m:t>
                        </m:r>
                      </m:sub>
                    </m:sSub>
                    <m:r>
                      <a:rPr lang="en-US" i="1">
                        <a:solidFill>
                          <a:prstClr val="black"/>
                        </a:solidFill>
                        <a:latin typeface="Cambria Math"/>
                        <a:ea typeface="Cambria Math"/>
                      </a:rPr>
                      <m:t>)</m:t>
                    </m:r>
                    <m:r>
                      <m:rPr>
                        <m:nor/>
                      </m:rPr>
                      <a:rPr lang="en-US" smtClean="0">
                        <a:solidFill>
                          <a:prstClr val="black"/>
                        </a:solidFill>
                        <a:latin typeface="Cambria Math"/>
                        <a:ea typeface="Cambria Math"/>
                      </a:rPr>
                      <m:t>−</m:t>
                    </m:r>
                    <m:r>
                      <a:rPr lang="en-US" i="1" smtClean="0">
                        <a:solidFill>
                          <a:prstClr val="black"/>
                        </a:solidFill>
                        <a:latin typeface="Cambria Math"/>
                        <a:ea typeface="Cambria Math"/>
                      </a:rPr>
                      <m:t>∅</m:t>
                    </m:r>
                    <m:d>
                      <m:dPr>
                        <m:ctrlPr>
                          <a:rPr lang="en-US" i="1">
                            <a:solidFill>
                              <a:prstClr val="black"/>
                            </a:solidFill>
                            <a:latin typeface="Cambria Math" panose="02040503050406030204" pitchFamily="18" charset="0"/>
                            <a:ea typeface="Cambria Math"/>
                          </a:rPr>
                        </m:ctrlPr>
                      </m:dPr>
                      <m:e>
                        <m:r>
                          <a:rPr lang="en-US" i="1">
                            <a:solidFill>
                              <a:prstClr val="black"/>
                            </a:solidFill>
                            <a:latin typeface="Cambria Math"/>
                            <a:ea typeface="Cambria Math"/>
                          </a:rPr>
                          <m:t>𝑥</m:t>
                        </m:r>
                        <m:d>
                          <m:dPr>
                            <m:ctrlPr>
                              <a:rPr lang="en-US" i="1">
                                <a:solidFill>
                                  <a:prstClr val="black"/>
                                </a:solidFill>
                                <a:latin typeface="Cambria Math" panose="02040503050406030204" pitchFamily="18" charset="0"/>
                                <a:ea typeface="Cambria Math"/>
                              </a:rPr>
                            </m:ctrlPr>
                          </m:dPr>
                          <m:e>
                            <m:sSub>
                              <m:sSubPr>
                                <m:ctrlPr>
                                  <a:rPr lang="en-US" i="1">
                                    <a:solidFill>
                                      <a:prstClr val="black"/>
                                    </a:solidFill>
                                    <a:latin typeface="Cambria Math" panose="02040503050406030204" pitchFamily="18" charset="0"/>
                                  </a:rPr>
                                </m:ctrlPr>
                              </m:sSubPr>
                              <m:e>
                                <m:r>
                                  <a:rPr lang="en-US" i="1">
                                    <a:solidFill>
                                      <a:prstClr val="black"/>
                                    </a:solidFill>
                                    <a:latin typeface="Cambria Math"/>
                                  </a:rPr>
                                  <m:t>𝑡</m:t>
                                </m:r>
                              </m:e>
                              <m:sub>
                                <m:r>
                                  <a:rPr lang="en-US" i="1" smtClean="0">
                                    <a:solidFill>
                                      <a:prstClr val="black"/>
                                    </a:solidFill>
                                    <a:latin typeface="Cambria Math"/>
                                  </a:rPr>
                                  <m:t>𝑇</m:t>
                                </m:r>
                              </m:sub>
                            </m:sSub>
                          </m:e>
                        </m:d>
                        <m:r>
                          <a:rPr lang="en-US" i="1">
                            <a:solidFill>
                              <a:prstClr val="black"/>
                            </a:solidFill>
                            <a:latin typeface="Cambria Math"/>
                            <a:ea typeface="Cambria Math"/>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a:rPr>
                              <m:t>𝑡</m:t>
                            </m:r>
                          </m:e>
                          <m:sub>
                            <m:r>
                              <a:rPr lang="en-US" i="1" smtClean="0">
                                <a:solidFill>
                                  <a:prstClr val="black"/>
                                </a:solidFill>
                                <a:latin typeface="Cambria Math"/>
                              </a:rPr>
                              <m:t>𝑇</m:t>
                            </m:r>
                          </m:sub>
                        </m:sSub>
                      </m:e>
                    </m:d>
                    <m:r>
                      <a:rPr lang="en-US" i="1" smtClean="0">
                        <a:solidFill>
                          <a:prstClr val="black"/>
                        </a:solidFill>
                        <a:latin typeface="Cambria Math"/>
                        <a:ea typeface="Cambria Math"/>
                      </a:rPr>
                      <m:t>=</m:t>
                    </m:r>
                  </m:oMath>
                </a14:m>
                <a:r>
                  <a:rPr lang="en-US" dirty="0">
                    <a:solidFill>
                      <a:prstClr val="black"/>
                    </a:solidFill>
                  </a:rPr>
                  <a:t>S=</a:t>
                </a:r>
                <a:r>
                  <a:rPr lang="en-US" dirty="0">
                    <a:solidFill>
                      <a:prstClr val="black"/>
                    </a:solidFill>
                    <a:ea typeface="Cambria Math"/>
                  </a:rPr>
                  <a:t> </a:t>
                </a:r>
                <a14:m>
                  <m:oMath xmlns:m="http://schemas.openxmlformats.org/officeDocument/2006/math">
                    <m:r>
                      <a:rPr lang="en-US" i="1">
                        <a:solidFill>
                          <a:prstClr val="black"/>
                        </a:solidFill>
                        <a:latin typeface="Cambria Math"/>
                        <a:ea typeface="Cambria Math"/>
                      </a:rPr>
                      <m:t>∆</m:t>
                    </m:r>
                    <m:r>
                      <a:rPr lang="en-US" i="1">
                        <a:solidFill>
                          <a:prstClr val="black"/>
                        </a:solidFill>
                        <a:latin typeface="Cambria Math"/>
                        <a:ea typeface="Cambria Math"/>
                      </a:rPr>
                      <m:t>𝑠</m:t>
                    </m:r>
                  </m:oMath>
                </a14:m>
                <a:r>
                  <a:rPr lang="en-US" dirty="0">
                    <a:solidFill>
                      <a:prstClr val="black"/>
                    </a:solidFill>
                  </a:rPr>
                  <a:t>+</a:t>
                </a:r>
                <a:r>
                  <a:rPr lang="en-US" dirty="0">
                    <a:solidFill>
                      <a:prstClr val="black"/>
                    </a:solidFill>
                    <a:ea typeface="Cambria Math"/>
                  </a:rPr>
                  <a:t> </a:t>
                </a:r>
                <a14:m>
                  <m:oMath xmlns:m="http://schemas.openxmlformats.org/officeDocument/2006/math">
                    <m:acc>
                      <m:accPr>
                        <m:chr m:val="̅"/>
                        <m:ctrlPr>
                          <a:rPr lang="en-US" i="1">
                            <a:solidFill>
                              <a:prstClr val="black"/>
                            </a:solidFill>
                            <a:latin typeface="Cambria Math" panose="02040503050406030204" pitchFamily="18" charset="0"/>
                            <a:ea typeface="Cambria Math"/>
                          </a:rPr>
                        </m:ctrlPr>
                      </m:accPr>
                      <m:e>
                        <m:r>
                          <a:rPr lang="en-US" i="1">
                            <a:solidFill>
                              <a:prstClr val="black"/>
                            </a:solidFill>
                            <a:latin typeface="Cambria Math"/>
                            <a:ea typeface="Cambria Math"/>
                          </a:rPr>
                          <m:t>𝑇𝑅</m:t>
                        </m:r>
                      </m:e>
                    </m:acc>
                  </m:oMath>
                </a14:m>
                <a:endParaRPr lang="en-US" dirty="0">
                  <a:solidFill>
                    <a:prstClr val="black"/>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228600" y="4829406"/>
                <a:ext cx="3871573" cy="403124"/>
              </a:xfrm>
              <a:prstGeom prst="rect">
                <a:avLst/>
              </a:prstGeom>
              <a:blipFill rotWithShape="1">
                <a:blip r:embed="rId6"/>
                <a:stretch>
                  <a:fillRect l="-157" t="-1515" b="-242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47048" y="5210406"/>
                <a:ext cx="3339697" cy="369332"/>
              </a:xfrm>
              <a:prstGeom prst="rect">
                <a:avLst/>
              </a:prstGeom>
            </p:spPr>
            <p:txBody>
              <a:bodyPr wrap="none">
                <a:spAutoFit/>
              </a:bodyPr>
              <a:lstStyle/>
              <a:p>
                <a14:m>
                  <m:oMath xmlns:m="http://schemas.openxmlformats.org/officeDocument/2006/math">
                    <m:r>
                      <a:rPr lang="en-US" i="1" smtClean="0">
                        <a:solidFill>
                          <a:prstClr val="black"/>
                        </a:solidFill>
                        <a:latin typeface="Cambria Math"/>
                        <a:ea typeface="Cambria Math"/>
                      </a:rPr>
                      <m:t>∅</m:t>
                    </m:r>
                    <m:d>
                      <m:dPr>
                        <m:ctrlPr>
                          <a:rPr lang="en-US" i="1">
                            <a:solidFill>
                              <a:prstClr val="black"/>
                            </a:solidFill>
                            <a:latin typeface="Cambria Math" panose="02040503050406030204" pitchFamily="18" charset="0"/>
                            <a:ea typeface="Cambria Math"/>
                          </a:rPr>
                        </m:ctrlPr>
                      </m:dPr>
                      <m:e>
                        <m:r>
                          <a:rPr lang="en-US" i="1">
                            <a:solidFill>
                              <a:prstClr val="black"/>
                            </a:solidFill>
                            <a:latin typeface="Cambria Math"/>
                            <a:ea typeface="Cambria Math"/>
                          </a:rPr>
                          <m:t>𝑥</m:t>
                        </m:r>
                        <m:d>
                          <m:dPr>
                            <m:ctrlPr>
                              <a:rPr lang="en-US" i="1">
                                <a:solidFill>
                                  <a:prstClr val="black"/>
                                </a:solidFill>
                                <a:latin typeface="Cambria Math" panose="02040503050406030204" pitchFamily="18" charset="0"/>
                                <a:ea typeface="Cambria Math"/>
                              </a:rPr>
                            </m:ctrlPr>
                          </m:dPr>
                          <m:e>
                            <m:sSub>
                              <m:sSubPr>
                                <m:ctrlPr>
                                  <a:rPr lang="en-US" i="1">
                                    <a:solidFill>
                                      <a:prstClr val="black"/>
                                    </a:solidFill>
                                    <a:latin typeface="Cambria Math" panose="02040503050406030204" pitchFamily="18" charset="0"/>
                                  </a:rPr>
                                </m:ctrlPr>
                              </m:sSubPr>
                              <m:e>
                                <m:r>
                                  <a:rPr lang="en-US" i="1">
                                    <a:solidFill>
                                      <a:prstClr val="black"/>
                                    </a:solidFill>
                                    <a:latin typeface="Cambria Math"/>
                                  </a:rPr>
                                  <m:t>𝑡</m:t>
                                </m:r>
                              </m:e>
                              <m:sub>
                                <m:r>
                                  <a:rPr lang="en-US" i="1" smtClean="0">
                                    <a:solidFill>
                                      <a:prstClr val="black"/>
                                    </a:solidFill>
                                    <a:latin typeface="Cambria Math"/>
                                  </a:rPr>
                                  <m:t>𝑅</m:t>
                                </m:r>
                              </m:sub>
                            </m:sSub>
                          </m:e>
                        </m:d>
                        <m:r>
                          <a:rPr lang="en-US" i="1">
                            <a:solidFill>
                              <a:prstClr val="black"/>
                            </a:solidFill>
                            <a:latin typeface="Cambria Math"/>
                            <a:ea typeface="Cambria Math"/>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a:rPr>
                              <m:t>𝑡</m:t>
                            </m:r>
                          </m:e>
                          <m:sub>
                            <m:r>
                              <a:rPr lang="en-US" i="1" smtClean="0">
                                <a:solidFill>
                                  <a:prstClr val="black"/>
                                </a:solidFill>
                                <a:latin typeface="Cambria Math"/>
                              </a:rPr>
                              <m:t>𝑅</m:t>
                            </m:r>
                          </m:sub>
                        </m:sSub>
                      </m:e>
                    </m:d>
                    <m:r>
                      <a:rPr lang="en-US" i="1" smtClean="0">
                        <a:solidFill>
                          <a:prstClr val="black"/>
                        </a:solidFill>
                        <a:latin typeface="Cambria Math"/>
                        <a:ea typeface="Cambria Math"/>
                      </a:rPr>
                      <m:t>=</m:t>
                    </m:r>
                    <m:r>
                      <a:rPr lang="en-US" i="1" smtClean="0">
                        <a:solidFill>
                          <a:prstClr val="black"/>
                        </a:solidFill>
                        <a:latin typeface="Cambria Math"/>
                        <a:ea typeface="Cambria Math"/>
                      </a:rPr>
                      <m:t>𝜑</m:t>
                    </m:r>
                    <m:r>
                      <a:rPr lang="en-US" i="1" smtClean="0">
                        <a:solidFill>
                          <a:prstClr val="black"/>
                        </a:solidFill>
                        <a:latin typeface="Cambria Math"/>
                        <a:ea typeface="Cambria Math"/>
                      </a:rPr>
                      <m:t>+</m:t>
                    </m:r>
                    <m:r>
                      <a:rPr lang="en-US" i="1" smtClean="0">
                        <a:solidFill>
                          <a:prstClr val="black"/>
                        </a:solidFill>
                        <a:latin typeface="Cambria Math"/>
                        <a:ea typeface="Cambria Math"/>
                      </a:rPr>
                      <m:t>𝑐</m:t>
                    </m:r>
                    <m:sSub>
                      <m:sSubPr>
                        <m:ctrlPr>
                          <a:rPr lang="en-US" i="1" smtClean="0">
                            <a:solidFill>
                              <a:prstClr val="black"/>
                            </a:solidFill>
                            <a:latin typeface="Cambria Math" panose="02040503050406030204" pitchFamily="18" charset="0"/>
                            <a:ea typeface="Cambria Math"/>
                          </a:rPr>
                        </m:ctrlPr>
                      </m:sSubPr>
                      <m:e>
                        <m:r>
                          <a:rPr lang="en-US" i="1" smtClean="0">
                            <a:solidFill>
                              <a:prstClr val="black"/>
                            </a:solidFill>
                            <a:latin typeface="Cambria Math"/>
                            <a:ea typeface="Cambria Math"/>
                          </a:rPr>
                          <m:t>𝛿</m:t>
                        </m:r>
                        <m:r>
                          <a:rPr lang="en-US" i="1" smtClean="0">
                            <a:solidFill>
                              <a:prstClr val="black"/>
                            </a:solidFill>
                            <a:latin typeface="Cambria Math"/>
                            <a:ea typeface="Cambria Math"/>
                          </a:rPr>
                          <m:t>𝑡</m:t>
                        </m:r>
                      </m:e>
                      <m:sub>
                        <m:r>
                          <a:rPr lang="en-US" i="1" smtClean="0">
                            <a:solidFill>
                              <a:prstClr val="black"/>
                            </a:solidFill>
                            <a:latin typeface="Cambria Math"/>
                            <a:ea typeface="Cambria Math"/>
                          </a:rPr>
                          <m:t>𝑅</m:t>
                        </m:r>
                      </m:sub>
                    </m:sSub>
                    <m:sSub>
                      <m:sSubPr>
                        <m:ctrlPr>
                          <a:rPr lang="en-US" i="1" smtClean="0">
                            <a:solidFill>
                              <a:prstClr val="black"/>
                            </a:solidFill>
                            <a:latin typeface="Cambria Math" panose="02040503050406030204" pitchFamily="18" charset="0"/>
                            <a:ea typeface="Cambria Math"/>
                          </a:rPr>
                        </m:ctrlPr>
                      </m:sSubPr>
                      <m:e>
                        <m:r>
                          <a:rPr lang="en-US" i="1" smtClean="0">
                            <a:solidFill>
                              <a:prstClr val="black"/>
                            </a:solidFill>
                            <a:latin typeface="Cambria Math"/>
                            <a:ea typeface="Cambria Math"/>
                          </a:rPr>
                          <m:t>+</m:t>
                        </m:r>
                        <m:r>
                          <a:rPr lang="en-US" i="1" smtClean="0">
                            <a:solidFill>
                              <a:prstClr val="black"/>
                            </a:solidFill>
                            <a:latin typeface="Cambria Math"/>
                            <a:ea typeface="Cambria Math"/>
                          </a:rPr>
                          <m:t>𝑁</m:t>
                        </m:r>
                      </m:e>
                      <m:sub>
                        <m:r>
                          <a:rPr lang="en-US" i="1" smtClean="0">
                            <a:solidFill>
                              <a:prstClr val="black"/>
                            </a:solidFill>
                            <a:latin typeface="Cambria Math"/>
                            <a:ea typeface="Cambria Math"/>
                          </a:rPr>
                          <m:t>𝑅</m:t>
                        </m:r>
                      </m:sub>
                    </m:sSub>
                  </m:oMath>
                </a14:m>
                <a:r>
                  <a:rPr lang="en-US" dirty="0">
                    <a:solidFill>
                      <a:prstClr val="black"/>
                    </a:solidFill>
                  </a:rPr>
                  <a:t>(t</a:t>
                </a:r>
                <a:r>
                  <a:rPr lang="en-US" baseline="-25000" dirty="0">
                    <a:solidFill>
                      <a:prstClr val="black"/>
                    </a:solidFill>
                  </a:rPr>
                  <a:t>0</a:t>
                </a:r>
                <a:r>
                  <a:rPr lang="en-US" dirty="0">
                    <a:solidFill>
                      <a:prstClr val="black"/>
                    </a:solidFill>
                  </a:rPr>
                  <a:t>)</a:t>
                </a:r>
              </a:p>
            </p:txBody>
          </p:sp>
        </mc:Choice>
        <mc:Fallback xmlns="">
          <p:sp>
            <p:nvSpPr>
              <p:cNvPr id="9" name="Rectangle 8"/>
              <p:cNvSpPr>
                <a:spLocks noRot="1" noChangeAspect="1" noMove="1" noResize="1" noEditPoints="1" noAdjustHandles="1" noChangeArrowheads="1" noChangeShapeType="1" noTextEdit="1"/>
              </p:cNvSpPr>
              <p:nvPr/>
            </p:nvSpPr>
            <p:spPr>
              <a:xfrm>
                <a:off x="247048" y="5210406"/>
                <a:ext cx="3339697" cy="369332"/>
              </a:xfrm>
              <a:prstGeom prst="rect">
                <a:avLst/>
              </a:prstGeom>
              <a:blipFill rotWithShape="1">
                <a:blip r:embed="rId7"/>
                <a:stretch>
                  <a:fillRect l="-183" t="-8333" r="-914"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47048" y="5972406"/>
                <a:ext cx="6160971" cy="1234120"/>
              </a:xfrm>
              <a:prstGeom prst="rect">
                <a:avLst/>
              </a:prstGeom>
            </p:spPr>
            <p:txBody>
              <a:bodyPr wrap="square">
                <a:spAutoFit/>
              </a:bodyPr>
              <a:lstStyle/>
              <a:p>
                <a14:m>
                  <m:oMath xmlns:m="http://schemas.openxmlformats.org/officeDocument/2006/math">
                    <m:r>
                      <a:rPr lang="en-US" i="1" smtClean="0">
                        <a:solidFill>
                          <a:prstClr val="black"/>
                        </a:solidFill>
                        <a:latin typeface="Cambria Math"/>
                        <a:ea typeface="Cambria Math"/>
                      </a:rPr>
                      <m:t>∆</m:t>
                    </m:r>
                    <m:r>
                      <a:rPr lang="en-US" i="1" smtClean="0">
                        <a:solidFill>
                          <a:prstClr val="black"/>
                        </a:solidFill>
                        <a:latin typeface="Cambria Math"/>
                        <a:ea typeface="Cambria Math"/>
                      </a:rPr>
                      <m:t>𝑠</m:t>
                    </m:r>
                  </m:oMath>
                </a14:m>
                <a:r>
                  <a:rPr lang="en-US" dirty="0">
                    <a:solidFill>
                      <a:prstClr val="black"/>
                    </a:solidFill>
                  </a:rPr>
                  <a:t>=</a:t>
                </a:r>
                <a14:m>
                  <m:oMath xmlns:m="http://schemas.openxmlformats.org/officeDocument/2006/math">
                    <m:r>
                      <a:rPr lang="en-US" i="1" smtClean="0">
                        <a:solidFill>
                          <a:srgbClr val="00B050"/>
                        </a:solidFill>
                        <a:latin typeface="Cambria Math"/>
                        <a:ea typeface="Cambria Math"/>
                      </a:rPr>
                      <m:t>𝜑</m:t>
                    </m:r>
                    <m:r>
                      <m:rPr>
                        <m:nor/>
                      </m:rPr>
                      <a:rPr lang="en-US" dirty="0">
                        <a:solidFill>
                          <a:srgbClr val="00B050"/>
                        </a:solidFill>
                      </a:rPr>
                      <m:t>−</m:t>
                    </m:r>
                    <m:r>
                      <a:rPr lang="en-US" i="1">
                        <a:solidFill>
                          <a:srgbClr val="00B050"/>
                        </a:solidFill>
                        <a:latin typeface="Cambria Math"/>
                        <a:ea typeface="Cambria Math"/>
                      </a:rPr>
                      <m:t>2</m:t>
                    </m:r>
                    <m:r>
                      <a:rPr lang="en-US" i="1">
                        <a:solidFill>
                          <a:srgbClr val="00B050"/>
                        </a:solidFill>
                        <a:latin typeface="Cambria Math"/>
                        <a:ea typeface="Cambria Math"/>
                      </a:rPr>
                      <m:t>𝜋</m:t>
                    </m:r>
                    <m:r>
                      <a:rPr lang="en-US" i="1">
                        <a:solidFill>
                          <a:srgbClr val="00B050"/>
                        </a:solidFill>
                        <a:latin typeface="Cambria Math"/>
                        <a:ea typeface="Cambria Math"/>
                      </a:rPr>
                      <m:t>𝑓</m:t>
                    </m:r>
                    <m:r>
                      <a:rPr lang="en-US" i="1">
                        <a:solidFill>
                          <a:srgbClr val="00B050"/>
                        </a:solidFill>
                        <a:latin typeface="Cambria Math"/>
                        <a:ea typeface="Cambria Math"/>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a:rPr>
                          <m:t>𝑡</m:t>
                        </m:r>
                      </m:e>
                      <m:sub>
                        <m:r>
                          <a:rPr lang="en-US" i="1">
                            <a:solidFill>
                              <a:srgbClr val="00B050"/>
                            </a:solidFill>
                            <a:latin typeface="Cambria Math"/>
                          </a:rPr>
                          <m:t>𝑇</m:t>
                        </m:r>
                      </m:sub>
                    </m:sSub>
                    <m:r>
                      <a:rPr lang="en-US" i="1">
                        <a:solidFill>
                          <a:srgbClr val="00B050"/>
                        </a:solidFill>
                        <a:latin typeface="Cambria Math"/>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a:rPr>
                          <m:t>𝑡</m:t>
                        </m:r>
                      </m:e>
                      <m:sub>
                        <m:r>
                          <a:rPr lang="en-US" i="1" smtClean="0">
                            <a:solidFill>
                              <a:srgbClr val="00B050"/>
                            </a:solidFill>
                            <a:latin typeface="Cambria Math"/>
                          </a:rPr>
                          <m:t>1</m:t>
                        </m:r>
                      </m:sub>
                    </m:sSub>
                    <m:r>
                      <a:rPr lang="en-US" i="1">
                        <a:solidFill>
                          <a:srgbClr val="00B050"/>
                        </a:solidFill>
                        <a:latin typeface="Cambria Math"/>
                        <a:ea typeface="Cambria Math"/>
                      </a:rPr>
                      <m:t>)</m:t>
                    </m:r>
                  </m:oMath>
                </a14:m>
                <a:r>
                  <a:rPr lang="en-US" dirty="0">
                    <a:solidFill>
                      <a:prstClr val="black"/>
                    </a:solidFill>
                  </a:rPr>
                  <a:t>+N</a:t>
                </a:r>
                <a:r>
                  <a:rPr lang="en-US" baseline="-25000" dirty="0">
                    <a:solidFill>
                      <a:prstClr val="black"/>
                    </a:solidFill>
                  </a:rPr>
                  <a:t>R</a:t>
                </a:r>
                <a:r>
                  <a:rPr lang="en-US" dirty="0">
                    <a:solidFill>
                      <a:prstClr val="black"/>
                    </a:solidFill>
                  </a:rPr>
                  <a:t>(t</a:t>
                </a:r>
                <a:r>
                  <a:rPr lang="en-US" baseline="-25000" dirty="0">
                    <a:solidFill>
                      <a:prstClr val="black"/>
                    </a:solidFill>
                  </a:rPr>
                  <a:t>0</a:t>
                </a:r>
                <a14:m>
                  <m:oMath xmlns:m="http://schemas.openxmlformats.org/officeDocument/2006/math">
                    <m:r>
                      <a:rPr lang="en-US" i="1" smtClean="0">
                        <a:solidFill>
                          <a:prstClr val="black"/>
                        </a:solidFill>
                        <a:latin typeface="Cambria Math"/>
                        <a:ea typeface="Cambria Math"/>
                      </a:rPr>
                      <m:t>)−</m:t>
                    </m:r>
                    <m:sSub>
                      <m:sSubPr>
                        <m:ctrlPr>
                          <a:rPr lang="en-US" i="1">
                            <a:solidFill>
                              <a:prstClr val="black"/>
                            </a:solidFill>
                            <a:latin typeface="Cambria Math" panose="02040503050406030204" pitchFamily="18" charset="0"/>
                            <a:ea typeface="Cambria Math"/>
                          </a:rPr>
                        </m:ctrlPr>
                      </m:sSubPr>
                      <m:e>
                        <m:r>
                          <a:rPr lang="en-US" i="1">
                            <a:solidFill>
                              <a:prstClr val="black"/>
                            </a:solidFill>
                            <a:latin typeface="Cambria Math"/>
                            <a:ea typeface="Cambria Math"/>
                          </a:rPr>
                          <m:t>𝑁</m:t>
                        </m:r>
                      </m:e>
                      <m:sub>
                        <m:r>
                          <a:rPr lang="en-US" i="1">
                            <a:solidFill>
                              <a:prstClr val="black"/>
                            </a:solidFill>
                            <a:latin typeface="Cambria Math"/>
                            <a:ea typeface="Cambria Math"/>
                          </a:rPr>
                          <m:t>𝑇</m:t>
                        </m:r>
                      </m:sub>
                    </m:sSub>
                  </m:oMath>
                </a14:m>
                <a:r>
                  <a:rPr lang="en-US" dirty="0">
                    <a:solidFill>
                      <a:prstClr val="black"/>
                    </a:solidFill>
                  </a:rPr>
                  <a:t>(t</a:t>
                </a:r>
                <a:r>
                  <a:rPr lang="en-US" baseline="-25000" dirty="0">
                    <a:solidFill>
                      <a:prstClr val="black"/>
                    </a:solidFill>
                  </a:rPr>
                  <a:t>1</a:t>
                </a:r>
                <a:r>
                  <a:rPr lang="en-US" dirty="0">
                    <a:solidFill>
                      <a:prstClr val="black"/>
                    </a:solidFill>
                  </a:rPr>
                  <a:t>)+</a:t>
                </a:r>
                <a14:m>
                  <m:oMath xmlns:m="http://schemas.openxmlformats.org/officeDocument/2006/math">
                    <m:r>
                      <a:rPr lang="en-US" i="1" smtClean="0">
                        <a:solidFill>
                          <a:srgbClr val="FF0000"/>
                        </a:solidFill>
                        <a:latin typeface="Cambria Math"/>
                        <a:ea typeface="Cambria Math"/>
                      </a:rPr>
                      <m:t>𝑐</m:t>
                    </m:r>
                    <m:sSub>
                      <m:sSubPr>
                        <m:ctrlPr>
                          <a:rPr lang="en-US" i="1">
                            <a:solidFill>
                              <a:srgbClr val="FF0000"/>
                            </a:solidFill>
                            <a:latin typeface="Cambria Math" panose="02040503050406030204" pitchFamily="18" charset="0"/>
                            <a:ea typeface="Cambria Math"/>
                          </a:rPr>
                        </m:ctrlPr>
                      </m:sSubPr>
                      <m:e>
                        <m:r>
                          <a:rPr lang="en-US" i="1">
                            <a:solidFill>
                              <a:srgbClr val="FF0000"/>
                            </a:solidFill>
                            <a:latin typeface="Cambria Math"/>
                            <a:ea typeface="Cambria Math"/>
                          </a:rPr>
                          <m:t>𝛿</m:t>
                        </m:r>
                        <m:r>
                          <a:rPr lang="en-US" i="1">
                            <a:solidFill>
                              <a:srgbClr val="FF0000"/>
                            </a:solidFill>
                            <a:latin typeface="Cambria Math"/>
                            <a:ea typeface="Cambria Math"/>
                          </a:rPr>
                          <m:t>𝑡</m:t>
                        </m:r>
                      </m:e>
                      <m:sub>
                        <m:r>
                          <a:rPr lang="en-US" i="1">
                            <a:solidFill>
                              <a:srgbClr val="FF0000"/>
                            </a:solidFill>
                            <a:latin typeface="Cambria Math"/>
                            <a:ea typeface="Cambria Math"/>
                          </a:rPr>
                          <m:t>𝑅</m:t>
                        </m:r>
                      </m:sub>
                    </m:sSub>
                  </m:oMath>
                </a14:m>
                <a:r>
                  <a:rPr lang="en-US" dirty="0">
                    <a:solidFill>
                      <a:srgbClr val="FF0000"/>
                    </a:solidFill>
                  </a:rPr>
                  <a:t>-</a:t>
                </a:r>
                <a:r>
                  <a:rPr lang="en-US" dirty="0">
                    <a:solidFill>
                      <a:srgbClr val="FF0000"/>
                    </a:solidFill>
                    <a:ea typeface="Cambria Math"/>
                  </a:rPr>
                  <a:t> </a:t>
                </a:r>
                <a14:m>
                  <m:oMath xmlns:m="http://schemas.openxmlformats.org/officeDocument/2006/math">
                    <m:r>
                      <a:rPr lang="en-US" i="1">
                        <a:solidFill>
                          <a:srgbClr val="FF0000"/>
                        </a:solidFill>
                        <a:latin typeface="Cambria Math"/>
                        <a:ea typeface="Cambria Math"/>
                      </a:rPr>
                      <m:t>𝑐</m:t>
                    </m:r>
                    <m:sSub>
                      <m:sSubPr>
                        <m:ctrlPr>
                          <a:rPr lang="en-US" i="1">
                            <a:solidFill>
                              <a:srgbClr val="FF0000"/>
                            </a:solidFill>
                            <a:latin typeface="Cambria Math" panose="02040503050406030204" pitchFamily="18" charset="0"/>
                            <a:ea typeface="Cambria Math"/>
                          </a:rPr>
                        </m:ctrlPr>
                      </m:sSubPr>
                      <m:e>
                        <m:r>
                          <a:rPr lang="en-US" i="1">
                            <a:solidFill>
                              <a:srgbClr val="FF0000"/>
                            </a:solidFill>
                            <a:latin typeface="Cambria Math"/>
                            <a:ea typeface="Cambria Math"/>
                          </a:rPr>
                          <m:t>𝛿</m:t>
                        </m:r>
                        <m:r>
                          <a:rPr lang="en-US" i="1">
                            <a:solidFill>
                              <a:srgbClr val="FF0000"/>
                            </a:solidFill>
                            <a:latin typeface="Cambria Math"/>
                            <a:ea typeface="Cambria Math"/>
                          </a:rPr>
                          <m:t>𝑡</m:t>
                        </m:r>
                      </m:e>
                      <m:sub>
                        <m:r>
                          <a:rPr lang="en-US" i="1">
                            <a:solidFill>
                              <a:srgbClr val="FF0000"/>
                            </a:solidFill>
                            <a:latin typeface="Cambria Math"/>
                            <a:ea typeface="Cambria Math"/>
                          </a:rPr>
                          <m:t>𝑇</m:t>
                        </m:r>
                      </m:sub>
                    </m:sSub>
                    <m:r>
                      <a:rPr lang="en-US" i="1" smtClean="0">
                        <a:solidFill>
                          <a:srgbClr val="FF0000"/>
                        </a:solidFill>
                        <a:latin typeface="Cambria Math"/>
                        <a:ea typeface="Cambria Math"/>
                      </a:rPr>
                      <m:t> </m:t>
                    </m:r>
                    <m:r>
                      <a:rPr lang="en-US" i="1" smtClean="0">
                        <a:solidFill>
                          <a:prstClr val="black"/>
                        </a:solidFill>
                        <a:latin typeface="Cambria Math"/>
                        <a:ea typeface="Cambria Math"/>
                      </a:rPr>
                      <m:t>−</m:t>
                    </m:r>
                    <m:acc>
                      <m:accPr>
                        <m:chr m:val="̅"/>
                        <m:ctrlPr>
                          <a:rPr lang="en-US" i="1">
                            <a:solidFill>
                              <a:prstClr val="black"/>
                            </a:solidFill>
                            <a:latin typeface="Cambria Math" panose="02040503050406030204" pitchFamily="18" charset="0"/>
                            <a:ea typeface="Cambria Math"/>
                          </a:rPr>
                        </m:ctrlPr>
                      </m:accPr>
                      <m:e>
                        <m:r>
                          <a:rPr lang="en-US" i="1">
                            <a:solidFill>
                              <a:prstClr val="black"/>
                            </a:solidFill>
                            <a:latin typeface="Cambria Math"/>
                            <a:ea typeface="Cambria Math"/>
                          </a:rPr>
                          <m:t>𝑇𝑅</m:t>
                        </m:r>
                      </m:e>
                    </m:acc>
                    <m:r>
                      <a:rPr lang="en-US" i="1" smtClean="0">
                        <a:solidFill>
                          <a:prstClr val="black"/>
                        </a:solidFill>
                        <a:latin typeface="Cambria Math"/>
                        <a:ea typeface="Cambria Math"/>
                      </a:rPr>
                      <m:t>+</m:t>
                    </m:r>
                    <m:r>
                      <a:rPr lang="en-US" i="1" smtClean="0">
                        <a:solidFill>
                          <a:prstClr val="black"/>
                        </a:solidFill>
                        <a:latin typeface="Cambria Math"/>
                        <a:ea typeface="Cambria Math"/>
                      </a:rPr>
                      <m:t>𝜀</m:t>
                    </m:r>
                  </m:oMath>
                </a14:m>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247048" y="5972406"/>
                <a:ext cx="6160971" cy="123412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47048" y="5591406"/>
                <a:ext cx="4388189" cy="369332"/>
              </a:xfrm>
              <a:prstGeom prst="rect">
                <a:avLst/>
              </a:prstGeom>
            </p:spPr>
            <p:txBody>
              <a:bodyPr wrap="none">
                <a:spAutoFit/>
              </a:bodyPr>
              <a:lstStyle/>
              <a:p>
                <a14:m>
                  <m:oMath xmlns:m="http://schemas.openxmlformats.org/officeDocument/2006/math">
                    <m:r>
                      <a:rPr lang="en-US" i="1" smtClean="0">
                        <a:solidFill>
                          <a:prstClr val="black"/>
                        </a:solidFill>
                        <a:latin typeface="Cambria Math"/>
                        <a:ea typeface="Cambria Math"/>
                      </a:rPr>
                      <m:t>∅</m:t>
                    </m:r>
                    <m:d>
                      <m:dPr>
                        <m:ctrlPr>
                          <a:rPr lang="en-US" i="1">
                            <a:solidFill>
                              <a:prstClr val="black"/>
                            </a:solidFill>
                            <a:latin typeface="Cambria Math" panose="02040503050406030204" pitchFamily="18" charset="0"/>
                            <a:ea typeface="Cambria Math"/>
                          </a:rPr>
                        </m:ctrlPr>
                      </m:dPr>
                      <m:e>
                        <m:r>
                          <a:rPr lang="en-US" i="1">
                            <a:solidFill>
                              <a:prstClr val="black"/>
                            </a:solidFill>
                            <a:latin typeface="Cambria Math"/>
                            <a:ea typeface="Cambria Math"/>
                          </a:rPr>
                          <m:t>𝑥</m:t>
                        </m:r>
                        <m:d>
                          <m:dPr>
                            <m:ctrlPr>
                              <a:rPr lang="en-US" i="1">
                                <a:solidFill>
                                  <a:prstClr val="black"/>
                                </a:solidFill>
                                <a:latin typeface="Cambria Math" panose="02040503050406030204" pitchFamily="18" charset="0"/>
                                <a:ea typeface="Cambria Math"/>
                              </a:rPr>
                            </m:ctrlPr>
                          </m:dPr>
                          <m:e>
                            <m:sSub>
                              <m:sSubPr>
                                <m:ctrlPr>
                                  <a:rPr lang="en-US" i="1">
                                    <a:solidFill>
                                      <a:prstClr val="black"/>
                                    </a:solidFill>
                                    <a:latin typeface="Cambria Math" panose="02040503050406030204" pitchFamily="18" charset="0"/>
                                  </a:rPr>
                                </m:ctrlPr>
                              </m:sSubPr>
                              <m:e>
                                <m:r>
                                  <a:rPr lang="en-US" i="1">
                                    <a:solidFill>
                                      <a:prstClr val="black"/>
                                    </a:solidFill>
                                    <a:latin typeface="Cambria Math"/>
                                  </a:rPr>
                                  <m:t>𝑡</m:t>
                                </m:r>
                              </m:e>
                              <m:sub>
                                <m:r>
                                  <a:rPr lang="en-US" i="1" smtClean="0">
                                    <a:solidFill>
                                      <a:prstClr val="black"/>
                                    </a:solidFill>
                                    <a:latin typeface="Cambria Math"/>
                                  </a:rPr>
                                  <m:t>𝑇</m:t>
                                </m:r>
                              </m:sub>
                            </m:sSub>
                          </m:e>
                        </m:d>
                        <m:r>
                          <a:rPr lang="en-US" i="1">
                            <a:solidFill>
                              <a:prstClr val="black"/>
                            </a:solidFill>
                            <a:latin typeface="Cambria Math"/>
                            <a:ea typeface="Cambria Math"/>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a:rPr>
                              <m:t>𝑡</m:t>
                            </m:r>
                          </m:e>
                          <m:sub>
                            <m:r>
                              <a:rPr lang="en-US" i="1" smtClean="0">
                                <a:solidFill>
                                  <a:prstClr val="black"/>
                                </a:solidFill>
                                <a:latin typeface="Cambria Math"/>
                              </a:rPr>
                              <m:t>𝑇</m:t>
                            </m:r>
                          </m:sub>
                        </m:sSub>
                      </m:e>
                    </m:d>
                    <m:r>
                      <a:rPr lang="en-US" i="1" smtClean="0">
                        <a:solidFill>
                          <a:prstClr val="black"/>
                        </a:solidFill>
                        <a:latin typeface="Cambria Math"/>
                        <a:ea typeface="Cambria Math"/>
                      </a:rPr>
                      <m:t>=2</m:t>
                    </m:r>
                    <m:r>
                      <a:rPr lang="en-US" i="1" smtClean="0">
                        <a:solidFill>
                          <a:prstClr val="black"/>
                        </a:solidFill>
                        <a:latin typeface="Cambria Math"/>
                        <a:ea typeface="Cambria Math"/>
                      </a:rPr>
                      <m:t>𝜋</m:t>
                    </m:r>
                    <m:r>
                      <a:rPr lang="en-US" i="1" smtClean="0">
                        <a:solidFill>
                          <a:prstClr val="black"/>
                        </a:solidFill>
                        <a:latin typeface="Cambria Math"/>
                        <a:ea typeface="Cambria Math"/>
                      </a:rPr>
                      <m:t>𝑓</m:t>
                    </m:r>
                    <m:r>
                      <a:rPr lang="en-US" i="1" smtClean="0">
                        <a:solidFill>
                          <a:prstClr val="black"/>
                        </a:solidFill>
                        <a:latin typeface="Cambria Math"/>
                        <a:ea typeface="Cambria Math"/>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a:rPr>
                          <m:t>𝑡</m:t>
                        </m:r>
                      </m:e>
                      <m:sub>
                        <m:r>
                          <a:rPr lang="en-US" i="1">
                            <a:solidFill>
                              <a:prstClr val="black"/>
                            </a:solidFill>
                            <a:latin typeface="Cambria Math"/>
                          </a:rPr>
                          <m:t>𝑇</m:t>
                        </m:r>
                      </m:sub>
                    </m:sSub>
                    <m:r>
                      <a:rPr lang="en-US" i="1" smtClean="0">
                        <a:solidFill>
                          <a:prstClr val="black"/>
                        </a:solidFill>
                        <a:latin typeface="Cambria Math"/>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a:rPr>
                          <m:t>𝑡</m:t>
                        </m:r>
                      </m:e>
                      <m:sub>
                        <m:r>
                          <a:rPr lang="en-US" i="1" smtClean="0">
                            <a:solidFill>
                              <a:prstClr val="black"/>
                            </a:solidFill>
                            <a:latin typeface="Cambria Math"/>
                          </a:rPr>
                          <m:t>1</m:t>
                        </m:r>
                      </m:sub>
                    </m:sSub>
                    <m:r>
                      <a:rPr lang="en-US" i="1" smtClean="0">
                        <a:solidFill>
                          <a:prstClr val="black"/>
                        </a:solidFill>
                        <a:latin typeface="Cambria Math"/>
                        <a:ea typeface="Cambria Math"/>
                      </a:rPr>
                      <m:t>)+</m:t>
                    </m:r>
                    <m:sSub>
                      <m:sSubPr>
                        <m:ctrlPr>
                          <a:rPr lang="en-US" i="1" smtClean="0">
                            <a:solidFill>
                              <a:prstClr val="black"/>
                            </a:solidFill>
                            <a:latin typeface="Cambria Math" panose="02040503050406030204" pitchFamily="18" charset="0"/>
                            <a:ea typeface="Cambria Math"/>
                          </a:rPr>
                        </m:ctrlPr>
                      </m:sSubPr>
                      <m:e>
                        <m:r>
                          <a:rPr lang="en-US" i="1" smtClean="0">
                            <a:solidFill>
                              <a:prstClr val="black"/>
                            </a:solidFill>
                            <a:latin typeface="Cambria Math"/>
                            <a:ea typeface="Cambria Math"/>
                          </a:rPr>
                          <m:t>𝑁</m:t>
                        </m:r>
                      </m:e>
                      <m:sub>
                        <m:r>
                          <a:rPr lang="en-US" i="1" smtClean="0">
                            <a:solidFill>
                              <a:prstClr val="black"/>
                            </a:solidFill>
                            <a:latin typeface="Cambria Math"/>
                            <a:ea typeface="Cambria Math"/>
                          </a:rPr>
                          <m:t>𝑇</m:t>
                        </m:r>
                      </m:sub>
                    </m:sSub>
                  </m:oMath>
                </a14:m>
                <a:r>
                  <a:rPr lang="en-US" dirty="0">
                    <a:solidFill>
                      <a:prstClr val="black"/>
                    </a:solidFill>
                  </a:rPr>
                  <a:t>(t</a:t>
                </a:r>
                <a:r>
                  <a:rPr lang="en-US" baseline="-25000" dirty="0">
                    <a:solidFill>
                      <a:prstClr val="black"/>
                    </a:solidFill>
                  </a:rPr>
                  <a:t>1</a:t>
                </a:r>
                <a:r>
                  <a:rPr lang="en-US" dirty="0">
                    <a:solidFill>
                      <a:prstClr val="black"/>
                    </a:solidFill>
                  </a:rPr>
                  <a:t>)+</a:t>
                </a:r>
                <a14:m>
                  <m:oMath xmlns:m="http://schemas.openxmlformats.org/officeDocument/2006/math">
                    <m:r>
                      <a:rPr lang="en-US" i="1">
                        <a:solidFill>
                          <a:prstClr val="black"/>
                        </a:solidFill>
                        <a:latin typeface="Cambria Math"/>
                        <a:ea typeface="Cambria Math"/>
                      </a:rPr>
                      <m:t>𝑐</m:t>
                    </m:r>
                    <m:sSub>
                      <m:sSubPr>
                        <m:ctrlPr>
                          <a:rPr lang="en-US" i="1">
                            <a:solidFill>
                              <a:prstClr val="black"/>
                            </a:solidFill>
                            <a:latin typeface="Cambria Math" panose="02040503050406030204" pitchFamily="18" charset="0"/>
                            <a:ea typeface="Cambria Math"/>
                          </a:rPr>
                        </m:ctrlPr>
                      </m:sSubPr>
                      <m:e>
                        <m:r>
                          <a:rPr lang="en-US" i="1">
                            <a:solidFill>
                              <a:prstClr val="black"/>
                            </a:solidFill>
                            <a:latin typeface="Cambria Math"/>
                            <a:ea typeface="Cambria Math"/>
                          </a:rPr>
                          <m:t>𝛿</m:t>
                        </m:r>
                        <m:r>
                          <a:rPr lang="en-US" i="1">
                            <a:solidFill>
                              <a:prstClr val="black"/>
                            </a:solidFill>
                            <a:latin typeface="Cambria Math"/>
                            <a:ea typeface="Cambria Math"/>
                          </a:rPr>
                          <m:t>𝑡</m:t>
                        </m:r>
                      </m:e>
                      <m:sub>
                        <m:r>
                          <a:rPr lang="en-US" i="1" smtClean="0">
                            <a:solidFill>
                              <a:prstClr val="black"/>
                            </a:solidFill>
                            <a:latin typeface="Cambria Math"/>
                            <a:ea typeface="Cambria Math"/>
                          </a:rPr>
                          <m:t>𝑇</m:t>
                        </m:r>
                      </m:sub>
                    </m:sSub>
                  </m:oMath>
                </a14:m>
                <a:endParaRPr lang="en-US" dirty="0">
                  <a:solidFill>
                    <a:prstClr val="black"/>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247048" y="5591406"/>
                <a:ext cx="4388189" cy="369332"/>
              </a:xfrm>
              <a:prstGeom prst="rect">
                <a:avLst/>
              </a:prstGeom>
              <a:blipFill rotWithShape="1">
                <a:blip r:embed="rId9"/>
                <a:stretch>
                  <a:fillRect l="-139" t="-8197" b="-24590"/>
                </a:stretch>
              </a:blipFill>
            </p:spPr>
            <p:txBody>
              <a:bodyPr/>
              <a:lstStyle/>
              <a:p>
                <a:r>
                  <a:rPr lang="en-US">
                    <a:noFill/>
                  </a:rPr>
                  <a:t> </a:t>
                </a:r>
              </a:p>
            </p:txBody>
          </p:sp>
        </mc:Fallback>
      </mc:AlternateContent>
      <p:sp>
        <p:nvSpPr>
          <p:cNvPr id="11" name="TextBox 10"/>
          <p:cNvSpPr txBox="1"/>
          <p:nvPr/>
        </p:nvSpPr>
        <p:spPr>
          <a:xfrm>
            <a:off x="386345" y="6410586"/>
            <a:ext cx="3200400" cy="369332"/>
          </a:xfrm>
          <a:prstGeom prst="rect">
            <a:avLst/>
          </a:prstGeom>
          <a:noFill/>
        </p:spPr>
        <p:txBody>
          <a:bodyPr wrap="square" rtlCol="0">
            <a:spAutoFit/>
          </a:bodyPr>
          <a:lstStyle/>
          <a:p>
            <a:r>
              <a:rPr lang="en-US" dirty="0">
                <a:solidFill>
                  <a:srgbClr val="00B050"/>
                </a:solidFill>
              </a:rPr>
              <a:t>Observed Carrier Phase</a:t>
            </a:r>
          </a:p>
        </p:txBody>
      </p:sp>
      <p:sp>
        <p:nvSpPr>
          <p:cNvPr id="14" name="TextBox 13"/>
          <p:cNvSpPr txBox="1"/>
          <p:nvPr/>
        </p:nvSpPr>
        <p:spPr>
          <a:xfrm>
            <a:off x="3131419" y="6400800"/>
            <a:ext cx="3200400" cy="369332"/>
          </a:xfrm>
          <a:prstGeom prst="rect">
            <a:avLst/>
          </a:prstGeom>
          <a:noFill/>
        </p:spPr>
        <p:txBody>
          <a:bodyPr wrap="square" rtlCol="0">
            <a:spAutoFit/>
          </a:bodyPr>
          <a:lstStyle/>
          <a:p>
            <a:r>
              <a:rPr lang="en-US" dirty="0">
                <a:solidFill>
                  <a:srgbClr val="FF0000"/>
                </a:solidFill>
              </a:rPr>
              <a:t>Clock Corrections</a:t>
            </a:r>
          </a:p>
        </p:txBody>
      </p:sp>
      <mc:AlternateContent xmlns:mc="http://schemas.openxmlformats.org/markup-compatibility/2006" xmlns:a14="http://schemas.microsoft.com/office/drawing/2010/main">
        <mc:Choice Requires="a14">
          <p:sp>
            <p:nvSpPr>
              <p:cNvPr id="13" name="TextBox 12"/>
              <p:cNvSpPr txBox="1"/>
              <p:nvPr/>
            </p:nvSpPr>
            <p:spPr>
              <a:xfrm>
                <a:off x="5800824" y="3919245"/>
                <a:ext cx="2982559" cy="424155"/>
              </a:xfrm>
              <a:prstGeom prst="rect">
                <a:avLst/>
              </a:prstGeom>
              <a:noFill/>
            </p:spPr>
            <p:txBody>
              <a:bodyPr wrap="square" rtlCol="0">
                <a:spAutoFit/>
              </a:bodyPr>
              <a:lstStyle/>
              <a:p>
                <a:r>
                  <a:rPr lang="en-US" dirty="0">
                    <a:solidFill>
                      <a:prstClr val="black"/>
                    </a:solidFill>
                  </a:rPr>
                  <a:t>Excess Doppler shift: </a:t>
                </a:r>
                <a:r>
                  <a:rPr lang="en-US" dirty="0" err="1">
                    <a:solidFill>
                      <a:prstClr val="black"/>
                    </a:solidFill>
                  </a:rPr>
                  <a:t>f</a:t>
                </a:r>
                <a:r>
                  <a:rPr lang="en-US" baseline="-25000" dirty="0" err="1">
                    <a:solidFill>
                      <a:prstClr val="black"/>
                    </a:solidFill>
                  </a:rPr>
                  <a:t>d</a:t>
                </a:r>
                <a:r>
                  <a:rPr lang="en-US" dirty="0">
                    <a:solidFill>
                      <a:prstClr val="black"/>
                    </a:solidFill>
                  </a:rPr>
                  <a:t>=</a:t>
                </a:r>
                <a14:m>
                  <m:oMath xmlns:m="http://schemas.openxmlformats.org/officeDocument/2006/math">
                    <m:box>
                      <m:boxPr>
                        <m:ctrlPr>
                          <a:rPr lang="en-US" i="1" smtClean="0">
                            <a:solidFill>
                              <a:prstClr val="black"/>
                            </a:solidFill>
                            <a:latin typeface="Cambria Math" panose="02040503050406030204" pitchFamily="18" charset="0"/>
                          </a:rPr>
                        </m:ctrlPr>
                      </m:boxPr>
                      <m:e>
                        <m:argPr>
                          <m:argSz m:val="-1"/>
                        </m:argPr>
                        <m:f>
                          <m:fPr>
                            <m:ctrlPr>
                              <a:rPr lang="en-US" i="1" smtClean="0">
                                <a:solidFill>
                                  <a:prstClr val="black"/>
                                </a:solidFill>
                                <a:latin typeface="Cambria Math" panose="02040503050406030204" pitchFamily="18" charset="0"/>
                              </a:rPr>
                            </m:ctrlPr>
                          </m:fPr>
                          <m:num>
                            <m:r>
                              <a:rPr lang="en-US" i="1" smtClean="0">
                                <a:solidFill>
                                  <a:prstClr val="black"/>
                                </a:solidFill>
                                <a:latin typeface="Cambria Math"/>
                              </a:rPr>
                              <m:t>𝑑</m:t>
                            </m:r>
                            <m:r>
                              <a:rPr lang="en-US" i="1" smtClean="0">
                                <a:solidFill>
                                  <a:prstClr val="black"/>
                                </a:solidFill>
                                <a:latin typeface="Cambria Math"/>
                                <a:ea typeface="Cambria Math"/>
                              </a:rPr>
                              <m:t>∆</m:t>
                            </m:r>
                            <m:r>
                              <a:rPr lang="en-US" i="1" smtClean="0">
                                <a:solidFill>
                                  <a:prstClr val="black"/>
                                </a:solidFill>
                                <a:latin typeface="Cambria Math"/>
                                <a:ea typeface="Cambria Math"/>
                              </a:rPr>
                              <m:t>𝑠</m:t>
                            </m:r>
                          </m:num>
                          <m:den>
                            <m:r>
                              <a:rPr lang="en-US" i="1" smtClean="0">
                                <a:solidFill>
                                  <a:prstClr val="black"/>
                                </a:solidFill>
                                <a:latin typeface="Cambria Math"/>
                              </a:rPr>
                              <m:t>𝑑𝑡</m:t>
                            </m:r>
                          </m:den>
                        </m:f>
                      </m:e>
                    </m:box>
                  </m:oMath>
                </a14:m>
                <a:endParaRPr lang="en-US" dirty="0">
                  <a:solidFill>
                    <a:prstClr val="black"/>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800824" y="3919245"/>
                <a:ext cx="2982559" cy="424155"/>
              </a:xfrm>
              <a:prstGeom prst="rect">
                <a:avLst/>
              </a:prstGeom>
              <a:blipFill rotWithShape="1">
                <a:blip r:embed="rId10"/>
                <a:stretch>
                  <a:fillRect l="-1840" t="-4286" b="-11429"/>
                </a:stretch>
              </a:blipFill>
            </p:spPr>
            <p:txBody>
              <a:bodyPr/>
              <a:lstStyle/>
              <a:p>
                <a:r>
                  <a:rPr lang="en-US">
                    <a:noFill/>
                  </a:rPr>
                  <a:t> </a:t>
                </a:r>
              </a:p>
            </p:txBody>
          </p:sp>
        </mc:Fallback>
      </mc:AlternateContent>
      <p:sp>
        <p:nvSpPr>
          <p:cNvPr id="15" name="TextBox 14"/>
          <p:cNvSpPr txBox="1"/>
          <p:nvPr/>
        </p:nvSpPr>
        <p:spPr>
          <a:xfrm>
            <a:off x="5943600" y="5392832"/>
            <a:ext cx="3200400" cy="923330"/>
          </a:xfrm>
          <a:prstGeom prst="rect">
            <a:avLst/>
          </a:prstGeom>
          <a:noFill/>
        </p:spPr>
        <p:txBody>
          <a:bodyPr wrap="square" rtlCol="0">
            <a:spAutoFit/>
          </a:bodyPr>
          <a:lstStyle/>
          <a:p>
            <a:r>
              <a:rPr lang="en-US" dirty="0">
                <a:solidFill>
                  <a:prstClr val="black"/>
                </a:solidFill>
              </a:rPr>
              <a:t>Only time derivative matters.</a:t>
            </a:r>
          </a:p>
          <a:p>
            <a:r>
              <a:rPr lang="en-US" dirty="0">
                <a:solidFill>
                  <a:prstClr val="black"/>
                </a:solidFill>
              </a:rPr>
              <a:t>Phase measurements needs locked. </a:t>
            </a:r>
          </a:p>
        </p:txBody>
      </p:sp>
      <p:pic>
        <p:nvPicPr>
          <p:cNvPr id="2051"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57800" y="4347041"/>
            <a:ext cx="2956731" cy="489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87894" y="4861570"/>
            <a:ext cx="3548622" cy="533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7153" y="3826359"/>
            <a:ext cx="2204455" cy="369332"/>
          </a:xfrm>
          <a:prstGeom prst="rect">
            <a:avLst/>
          </a:prstGeom>
          <a:noFill/>
        </p:spPr>
        <p:txBody>
          <a:bodyPr wrap="square" rtlCol="0">
            <a:spAutoFit/>
          </a:bodyPr>
          <a:lstStyle/>
          <a:p>
            <a:r>
              <a:rPr lang="en-US" dirty="0">
                <a:solidFill>
                  <a:prstClr val="black"/>
                </a:solidFill>
              </a:rPr>
              <a:t>Excess Phase </a:t>
            </a:r>
          </a:p>
        </p:txBody>
      </p:sp>
      <p:cxnSp>
        <p:nvCxnSpPr>
          <p:cNvPr id="16" name="Straight Arrow Connector 15"/>
          <p:cNvCxnSpPr/>
          <p:nvPr/>
        </p:nvCxnSpPr>
        <p:spPr>
          <a:xfrm flipV="1">
            <a:off x="497972" y="4114800"/>
            <a:ext cx="111628" cy="396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461766" y="4038600"/>
            <a:ext cx="1433834" cy="369332"/>
          </a:xfrm>
          <a:prstGeom prst="rect">
            <a:avLst/>
          </a:prstGeom>
          <a:noFill/>
        </p:spPr>
        <p:txBody>
          <a:bodyPr wrap="square" rtlCol="0">
            <a:spAutoFit/>
          </a:bodyPr>
          <a:lstStyle/>
          <a:p>
            <a:r>
              <a:rPr lang="en-US" dirty="0">
                <a:solidFill>
                  <a:prstClr val="black"/>
                </a:solidFill>
              </a:rPr>
              <a:t>Full Phase</a:t>
            </a:r>
          </a:p>
        </p:txBody>
      </p:sp>
      <p:cxnSp>
        <p:nvCxnSpPr>
          <p:cNvPr id="21" name="Straight Arrow Connector 20"/>
          <p:cNvCxnSpPr/>
          <p:nvPr/>
        </p:nvCxnSpPr>
        <p:spPr>
          <a:xfrm flipV="1">
            <a:off x="1447800" y="4312866"/>
            <a:ext cx="152400" cy="198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30819" y="4861570"/>
            <a:ext cx="3974579" cy="2667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2936373" y="4836608"/>
            <a:ext cx="0" cy="249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9" idx="2"/>
          </p:cNvCxnSpPr>
          <p:nvPr/>
        </p:nvCxnSpPr>
        <p:spPr>
          <a:xfrm flipH="1" flipV="1">
            <a:off x="2178683" y="4407932"/>
            <a:ext cx="793118" cy="4536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Explanation of Carrier Phase</a:t>
            </a:r>
          </a:p>
        </p:txBody>
      </p:sp>
      <p:sp>
        <p:nvSpPr>
          <p:cNvPr id="17" name="Slide Number Placeholder 16"/>
          <p:cNvSpPr>
            <a:spLocks noGrp="1"/>
          </p:cNvSpPr>
          <p:nvPr>
            <p:ph type="sldNum" sz="quarter" idx="12"/>
          </p:nvPr>
        </p:nvSpPr>
        <p:spPr/>
        <p:txBody>
          <a:bodyPr/>
          <a:lstStyle/>
          <a:p>
            <a:fld id="{915CD59F-73F5-4E86-A0D5-A0725211DC50}" type="slidenum">
              <a:rPr lang="en-US" smtClean="0"/>
              <a:t>23</a:t>
            </a:fld>
            <a:endParaRPr lang="en-US" dirty="0"/>
          </a:p>
        </p:txBody>
      </p:sp>
    </p:spTree>
    <p:extLst>
      <p:ext uri="{BB962C8B-B14F-4D97-AF65-F5344CB8AC3E}">
        <p14:creationId xmlns:p14="http://schemas.microsoft.com/office/powerpoint/2010/main" val="786991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Relativity Effects</a:t>
            </a:r>
          </a:p>
        </p:txBody>
      </p:sp>
      <p:sp>
        <p:nvSpPr>
          <p:cNvPr id="3" name="Content Placeholder 2"/>
          <p:cNvSpPr>
            <a:spLocks noGrp="1"/>
          </p:cNvSpPr>
          <p:nvPr>
            <p:ph idx="1"/>
          </p:nvPr>
        </p:nvSpPr>
        <p:spPr/>
        <p:txBody>
          <a:bodyPr>
            <a:normAutofit fontScale="85000" lnSpcReduction="20000"/>
          </a:bodyPr>
          <a:lstStyle/>
          <a:p>
            <a:r>
              <a:rPr lang="en-US" dirty="0"/>
              <a:t>In Earth Centered Inertial Coordinate system</a:t>
            </a:r>
          </a:p>
          <a:p>
            <a:r>
              <a:rPr lang="en-US" dirty="0"/>
              <a:t>Range Correction</a:t>
            </a:r>
          </a:p>
          <a:p>
            <a:pPr lvl="1"/>
            <a:r>
              <a:rPr lang="en-US" dirty="0"/>
              <a:t>Contribute to excess  phase (order~ 0.2m)</a:t>
            </a:r>
          </a:p>
          <a:p>
            <a:pPr lvl="1"/>
            <a:r>
              <a:rPr lang="en-US" dirty="0"/>
              <a:t>Contribute to transmittance time determination.</a:t>
            </a:r>
          </a:p>
          <a:p>
            <a:pPr lvl="2"/>
            <a:r>
              <a:rPr lang="en-US" dirty="0"/>
              <a:t>0.2m/C~&lt;1ns</a:t>
            </a:r>
          </a:p>
          <a:p>
            <a:r>
              <a:rPr lang="en-US" dirty="0"/>
              <a:t>GPS Clock Correction (proper time and coordinate time)</a:t>
            </a:r>
          </a:p>
          <a:p>
            <a:pPr lvl="1"/>
            <a:r>
              <a:rPr lang="en-US" dirty="0"/>
              <a:t>Generally proportional to GPS clock error. </a:t>
            </a:r>
          </a:p>
          <a:p>
            <a:r>
              <a:rPr lang="en-US" dirty="0"/>
              <a:t>LEO Clock Correction (proper time and coordinate time)</a:t>
            </a:r>
          </a:p>
          <a:p>
            <a:pPr lvl="1"/>
            <a:r>
              <a:rPr lang="en-US" dirty="0"/>
              <a:t>Single differencing, removed both</a:t>
            </a:r>
          </a:p>
          <a:p>
            <a:pPr lvl="1"/>
            <a:r>
              <a:rPr lang="en-US" dirty="0"/>
              <a:t>Zero differencing, can be modeled, but very small.</a:t>
            </a:r>
          </a:p>
        </p:txBody>
      </p:sp>
      <p:sp>
        <p:nvSpPr>
          <p:cNvPr id="4" name="Slide Number Placeholder 3"/>
          <p:cNvSpPr>
            <a:spLocks noGrp="1"/>
          </p:cNvSpPr>
          <p:nvPr>
            <p:ph type="sldNum" sz="quarter" idx="12"/>
          </p:nvPr>
        </p:nvSpPr>
        <p:spPr/>
        <p:txBody>
          <a:bodyPr/>
          <a:lstStyle/>
          <a:p>
            <a:fld id="{915CD59F-73F5-4E86-A0D5-A0725211DC50}"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val="1232636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Excess Phase Example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452" y="4062797"/>
            <a:ext cx="3606801" cy="2705102"/>
          </a:xfrm>
          <a:prstGeom prst="rect">
            <a:avLst/>
          </a:prstGeom>
        </p:spPr>
      </p:pic>
      <p:sp>
        <p:nvSpPr>
          <p:cNvPr id="4" name="TextBox 3"/>
          <p:cNvSpPr txBox="1"/>
          <p:nvPr/>
        </p:nvSpPr>
        <p:spPr>
          <a:xfrm>
            <a:off x="1676400" y="5230681"/>
            <a:ext cx="1857022" cy="369332"/>
          </a:xfrm>
          <a:prstGeom prst="rect">
            <a:avLst/>
          </a:prstGeom>
          <a:noFill/>
        </p:spPr>
        <p:txBody>
          <a:bodyPr wrap="square" rtlCol="0">
            <a:spAutoFit/>
          </a:bodyPr>
          <a:lstStyle/>
          <a:p>
            <a:r>
              <a:rPr lang="en-US" dirty="0" err="1">
                <a:solidFill>
                  <a:prstClr val="black"/>
                </a:solidFill>
              </a:rPr>
              <a:t>Metop</a:t>
            </a:r>
            <a:r>
              <a:rPr lang="en-US" dirty="0">
                <a:solidFill>
                  <a:prstClr val="black"/>
                </a:solidFill>
              </a:rPr>
              <a:t> (</a:t>
            </a:r>
            <a:r>
              <a:rPr lang="en-US" dirty="0" err="1">
                <a:solidFill>
                  <a:prstClr val="black"/>
                </a:solidFill>
              </a:rPr>
              <a:t>NetCDF</a:t>
            </a:r>
            <a:r>
              <a:rPr lang="en-US" dirty="0">
                <a:solidFill>
                  <a:prstClr val="black"/>
                </a:solidFill>
              </a:rPr>
              <a: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6908" y="4062797"/>
            <a:ext cx="3606801" cy="2705101"/>
          </a:xfrm>
          <a:prstGeom prst="rect">
            <a:avLst/>
          </a:prstGeom>
        </p:spPr>
      </p:pic>
      <p:sp>
        <p:nvSpPr>
          <p:cNvPr id="6" name="TextBox 5"/>
          <p:cNvSpPr txBox="1"/>
          <p:nvPr/>
        </p:nvSpPr>
        <p:spPr>
          <a:xfrm>
            <a:off x="5521352" y="5210135"/>
            <a:ext cx="2337912" cy="369332"/>
          </a:xfrm>
          <a:prstGeom prst="rect">
            <a:avLst/>
          </a:prstGeom>
          <a:noFill/>
        </p:spPr>
        <p:txBody>
          <a:bodyPr wrap="square" rtlCol="0">
            <a:spAutoFit/>
          </a:bodyPr>
          <a:lstStyle/>
          <a:p>
            <a:r>
              <a:rPr lang="en-US" dirty="0">
                <a:solidFill>
                  <a:prstClr val="black"/>
                </a:solidFill>
              </a:rPr>
              <a:t>COSMIC</a:t>
            </a:r>
          </a:p>
        </p:txBody>
      </p:sp>
      <p:pic>
        <p:nvPicPr>
          <p:cNvPr id="2050" name="Picture 2" descr="http://viirs.astro.umd.edu/RO/bzhang/G10_L1pha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1204865"/>
            <a:ext cx="3450453" cy="262092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371600" y="3505200"/>
            <a:ext cx="3352800" cy="523220"/>
          </a:xfrm>
          <a:prstGeom prst="rect">
            <a:avLst/>
          </a:prstGeom>
          <a:noFill/>
        </p:spPr>
        <p:txBody>
          <a:bodyPr wrap="square" rtlCol="0">
            <a:spAutoFit/>
          </a:bodyPr>
          <a:lstStyle/>
          <a:p>
            <a:r>
              <a:rPr lang="en-US" sz="1400" dirty="0">
                <a:solidFill>
                  <a:prstClr val="black"/>
                </a:solidFill>
              </a:rPr>
              <a:t>0      15      30      45      60      75      90</a:t>
            </a:r>
          </a:p>
          <a:p>
            <a:r>
              <a:rPr lang="en-US" sz="1400" dirty="0">
                <a:solidFill>
                  <a:prstClr val="black"/>
                </a:solidFill>
              </a:rPr>
              <a:t>                      Time(seconds)</a:t>
            </a:r>
          </a:p>
        </p:txBody>
      </p:sp>
      <p:sp>
        <p:nvSpPr>
          <p:cNvPr id="11" name="TextBox 10"/>
          <p:cNvSpPr txBox="1"/>
          <p:nvPr/>
        </p:nvSpPr>
        <p:spPr>
          <a:xfrm>
            <a:off x="1187908" y="1143000"/>
            <a:ext cx="412292" cy="2573077"/>
          </a:xfrm>
          <a:prstGeom prst="rect">
            <a:avLst/>
          </a:prstGeom>
          <a:noFill/>
        </p:spPr>
        <p:txBody>
          <a:bodyPr wrap="none" rtlCol="0">
            <a:spAutoFit/>
          </a:bodyPr>
          <a:lstStyle/>
          <a:p>
            <a:pPr>
              <a:lnSpc>
                <a:spcPts val="3300"/>
              </a:lnSpc>
            </a:pPr>
            <a:r>
              <a:rPr lang="en-US" sz="1400" dirty="0">
                <a:solidFill>
                  <a:prstClr val="black"/>
                </a:solidFill>
              </a:rPr>
              <a:t>2.4</a:t>
            </a:r>
          </a:p>
          <a:p>
            <a:pPr>
              <a:lnSpc>
                <a:spcPts val="3300"/>
              </a:lnSpc>
            </a:pPr>
            <a:r>
              <a:rPr lang="en-US" sz="1400" dirty="0">
                <a:solidFill>
                  <a:prstClr val="black"/>
                </a:solidFill>
              </a:rPr>
              <a:t>2.0</a:t>
            </a:r>
          </a:p>
          <a:p>
            <a:pPr>
              <a:lnSpc>
                <a:spcPts val="3300"/>
              </a:lnSpc>
            </a:pPr>
            <a:r>
              <a:rPr lang="en-US" sz="1400" dirty="0">
                <a:solidFill>
                  <a:prstClr val="black"/>
                </a:solidFill>
              </a:rPr>
              <a:t>1.6</a:t>
            </a:r>
          </a:p>
          <a:p>
            <a:pPr>
              <a:lnSpc>
                <a:spcPts val="3300"/>
              </a:lnSpc>
            </a:pPr>
            <a:r>
              <a:rPr lang="en-US" sz="1400" dirty="0">
                <a:solidFill>
                  <a:prstClr val="black"/>
                </a:solidFill>
              </a:rPr>
              <a:t>1.2</a:t>
            </a:r>
          </a:p>
          <a:p>
            <a:pPr>
              <a:lnSpc>
                <a:spcPts val="3300"/>
              </a:lnSpc>
            </a:pPr>
            <a:r>
              <a:rPr lang="en-US" sz="1400" dirty="0">
                <a:solidFill>
                  <a:prstClr val="black"/>
                </a:solidFill>
              </a:rPr>
              <a:t>0.8</a:t>
            </a:r>
          </a:p>
          <a:p>
            <a:pPr>
              <a:lnSpc>
                <a:spcPts val="3300"/>
              </a:lnSpc>
            </a:pPr>
            <a:r>
              <a:rPr lang="en-US" sz="1400" dirty="0">
                <a:solidFill>
                  <a:prstClr val="black"/>
                </a:solidFill>
              </a:rPr>
              <a:t>0.4</a:t>
            </a:r>
          </a:p>
        </p:txBody>
      </p:sp>
      <p:sp>
        <p:nvSpPr>
          <p:cNvPr id="12" name="TextBox 11"/>
          <p:cNvSpPr txBox="1"/>
          <p:nvPr/>
        </p:nvSpPr>
        <p:spPr>
          <a:xfrm rot="10800000">
            <a:off x="914401" y="1143000"/>
            <a:ext cx="400110" cy="2147935"/>
          </a:xfrm>
          <a:prstGeom prst="rect">
            <a:avLst/>
          </a:prstGeom>
          <a:noFill/>
        </p:spPr>
        <p:txBody>
          <a:bodyPr vert="eaVert" wrap="square" rtlCol="0">
            <a:spAutoFit/>
          </a:bodyPr>
          <a:lstStyle/>
          <a:p>
            <a:r>
              <a:rPr lang="en-US" sz="1400" dirty="0">
                <a:solidFill>
                  <a:prstClr val="black"/>
                </a:solidFill>
              </a:rPr>
              <a:t>Carrier Phase (10</a:t>
            </a:r>
            <a:r>
              <a:rPr lang="en-US" sz="1400" baseline="30000" dirty="0">
                <a:solidFill>
                  <a:prstClr val="black"/>
                </a:solidFill>
              </a:rPr>
              <a:t>6</a:t>
            </a:r>
            <a:r>
              <a:rPr lang="en-US" sz="1400" dirty="0">
                <a:solidFill>
                  <a:prstClr val="black"/>
                </a:solidFill>
              </a:rPr>
              <a:t>m)</a:t>
            </a:r>
          </a:p>
        </p:txBody>
      </p:sp>
      <p:sp>
        <p:nvSpPr>
          <p:cNvPr id="7" name="TextBox 6"/>
          <p:cNvSpPr txBox="1"/>
          <p:nvPr/>
        </p:nvSpPr>
        <p:spPr>
          <a:xfrm>
            <a:off x="4607509" y="2117935"/>
            <a:ext cx="3886200" cy="369332"/>
          </a:xfrm>
          <a:prstGeom prst="rect">
            <a:avLst/>
          </a:prstGeom>
          <a:noFill/>
          <a:ln>
            <a:solidFill>
              <a:schemeClr val="accent1"/>
            </a:solidFill>
          </a:ln>
        </p:spPr>
        <p:txBody>
          <a:bodyPr wrap="square" rtlCol="0">
            <a:spAutoFit/>
          </a:bodyPr>
          <a:lstStyle/>
          <a:p>
            <a:r>
              <a:rPr lang="en-US" dirty="0">
                <a:solidFill>
                  <a:prstClr val="black"/>
                </a:solidFill>
              </a:rPr>
              <a:t>Raw Measurements: Carrier Phase</a:t>
            </a:r>
          </a:p>
        </p:txBody>
      </p:sp>
      <p:sp>
        <p:nvSpPr>
          <p:cNvPr id="8" name="Down Arrow 7"/>
          <p:cNvSpPr/>
          <p:nvPr/>
        </p:nvSpPr>
        <p:spPr>
          <a:xfrm>
            <a:off x="6464051" y="2487267"/>
            <a:ext cx="86557" cy="5607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4564228" y="3059877"/>
            <a:ext cx="4198771" cy="646331"/>
          </a:xfrm>
          <a:prstGeom prst="rect">
            <a:avLst/>
          </a:prstGeom>
          <a:noFill/>
          <a:ln>
            <a:solidFill>
              <a:schemeClr val="accent1"/>
            </a:solidFill>
          </a:ln>
        </p:spPr>
        <p:txBody>
          <a:bodyPr wrap="square" rtlCol="0">
            <a:spAutoFit/>
          </a:bodyPr>
          <a:lstStyle/>
          <a:p>
            <a:r>
              <a:rPr lang="en-US" dirty="0">
                <a:solidFill>
                  <a:prstClr val="black"/>
                </a:solidFill>
              </a:rPr>
              <a:t>Processed Excess Phase: path delay passing atmosphere  as function of time</a:t>
            </a:r>
          </a:p>
        </p:txBody>
      </p:sp>
      <p:sp>
        <p:nvSpPr>
          <p:cNvPr id="10" name="Slide Number Placeholder 9"/>
          <p:cNvSpPr>
            <a:spLocks noGrp="1"/>
          </p:cNvSpPr>
          <p:nvPr>
            <p:ph type="sldNum" sz="quarter" idx="12"/>
          </p:nvPr>
        </p:nvSpPr>
        <p:spPr/>
        <p:txBody>
          <a:bodyPr/>
          <a:lstStyle/>
          <a:p>
            <a:fld id="{915CD59F-73F5-4E86-A0D5-A0725211DC50}"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val="1573351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RO_schematic.jpg (960×7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4533900"/>
            <a:ext cx="2895600" cy="2171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GNSS Radio Occultation Introduction</a:t>
            </a:r>
          </a:p>
        </p:txBody>
      </p:sp>
      <p:sp>
        <p:nvSpPr>
          <p:cNvPr id="4" name="Content Placeholder 2"/>
          <p:cNvSpPr>
            <a:spLocks noGrp="1"/>
          </p:cNvSpPr>
          <p:nvPr>
            <p:ph idx="1"/>
          </p:nvPr>
        </p:nvSpPr>
        <p:spPr>
          <a:xfrm>
            <a:off x="457200" y="1600200"/>
            <a:ext cx="8229600" cy="4525963"/>
          </a:xfrm>
        </p:spPr>
        <p:txBody>
          <a:bodyPr>
            <a:normAutofit fontScale="92500" lnSpcReduction="20000"/>
          </a:bodyPr>
          <a:lstStyle/>
          <a:p>
            <a:r>
              <a:rPr lang="en-US" sz="2400" dirty="0"/>
              <a:t>GNSS RO Receivers</a:t>
            </a:r>
          </a:p>
          <a:p>
            <a:pPr lvl="1"/>
            <a:r>
              <a:rPr lang="en-US" sz="2000" dirty="0"/>
              <a:t>Slim designed, can be on the small satellites or legacy satellites.  </a:t>
            </a:r>
          </a:p>
          <a:p>
            <a:pPr lvl="1"/>
            <a:r>
              <a:rPr lang="en-US" sz="2000" dirty="0"/>
              <a:t>Similar to car GPS receiver, with more bands (L1/L2 </a:t>
            </a:r>
            <a:r>
              <a:rPr lang="en-US" sz="2000" dirty="0" err="1"/>
              <a:t>etc</a:t>
            </a:r>
            <a:r>
              <a:rPr lang="en-US" sz="2000" dirty="0"/>
              <a:t>) and stable clocks. </a:t>
            </a:r>
          </a:p>
          <a:p>
            <a:pPr lvl="1"/>
            <a:r>
              <a:rPr lang="en-US" sz="2000" dirty="0"/>
              <a:t>Multiple receivers (POD (zenith view) vs. OCC (limb view))</a:t>
            </a:r>
          </a:p>
          <a:p>
            <a:pPr lvl="1"/>
            <a:r>
              <a:rPr lang="en-US" sz="2000" dirty="0"/>
              <a:t>Record GNSS Microwave signal phase and time delay.</a:t>
            </a:r>
            <a:endParaRPr lang="en-US" sz="2400" dirty="0"/>
          </a:p>
          <a:p>
            <a:r>
              <a:rPr lang="en-US" sz="2400" dirty="0"/>
              <a:t>Radio Occultation Technique</a:t>
            </a:r>
          </a:p>
          <a:p>
            <a:pPr lvl="1"/>
            <a:r>
              <a:rPr lang="en-US" sz="2000" dirty="0"/>
              <a:t>Derive the GNSS signal path delay, the excess phase. </a:t>
            </a:r>
          </a:p>
          <a:p>
            <a:pPr lvl="1"/>
            <a:r>
              <a:rPr lang="en-US" sz="2000" dirty="0"/>
              <a:t>Derive the bending angle of the ray path</a:t>
            </a:r>
          </a:p>
          <a:p>
            <a:pPr lvl="1"/>
            <a:r>
              <a:rPr lang="en-US" sz="2000" dirty="0"/>
              <a:t>Inverse the atmosphere refractivity, temperature and water vapor</a:t>
            </a:r>
            <a:endParaRPr lang="en-US" sz="2800" dirty="0"/>
          </a:p>
          <a:p>
            <a:r>
              <a:rPr lang="en-US" sz="2400" dirty="0"/>
              <a:t>RO derived bending angle/refractivity has been used in NWP as “bias anchor”</a:t>
            </a:r>
          </a:p>
          <a:p>
            <a:pPr lvl="1"/>
            <a:r>
              <a:rPr lang="en-US" sz="2000" dirty="0"/>
              <a:t>no need for bias correction before data assimilation.</a:t>
            </a:r>
          </a:p>
          <a:p>
            <a:pPr lvl="1"/>
            <a:r>
              <a:rPr lang="en-US" sz="2000" dirty="0"/>
              <a:t>COSMIC-1 data has been assimilated into GFS since 2007.</a:t>
            </a:r>
          </a:p>
          <a:p>
            <a:pPr lvl="1"/>
            <a:r>
              <a:rPr lang="en-US" sz="2000" dirty="0"/>
              <a:t>RO data have fine vertical resolution (~100m).</a:t>
            </a:r>
          </a:p>
          <a:p>
            <a:pPr lvl="1"/>
            <a:r>
              <a:rPr lang="en-US" sz="2000" dirty="0"/>
              <a:t>RO observations have observation impact among top 5. </a:t>
            </a:r>
          </a:p>
          <a:p>
            <a:pPr lvl="1"/>
            <a:endParaRPr lang="en-US" sz="2000" dirty="0"/>
          </a:p>
          <a:p>
            <a:pPr lvl="1"/>
            <a:endParaRPr lang="en-US" sz="2000" dirty="0"/>
          </a:p>
          <a:p>
            <a:endParaRPr lang="en-US" sz="2400" dirty="0"/>
          </a:p>
          <a:p>
            <a:pPr marL="0" indent="0">
              <a:buNone/>
            </a:pPr>
            <a:endParaRPr lang="en-US" sz="2400" dirty="0"/>
          </a:p>
          <a:p>
            <a:endParaRPr lang="en-US" sz="2400" dirty="0"/>
          </a:p>
        </p:txBody>
      </p:sp>
      <p:sp>
        <p:nvSpPr>
          <p:cNvPr id="3" name="Slide Number Placeholder 2"/>
          <p:cNvSpPr>
            <a:spLocks noGrp="1"/>
          </p:cNvSpPr>
          <p:nvPr>
            <p:ph type="sldNum" sz="quarter" idx="12"/>
          </p:nvPr>
        </p:nvSpPr>
        <p:spPr/>
        <p:txBody>
          <a:bodyPr/>
          <a:lstStyle/>
          <a:p>
            <a:fld id="{915CD59F-73F5-4E86-A0D5-A0725211DC50}" type="slidenum">
              <a:rPr lang="en-US" smtClean="0"/>
              <a:t>3</a:t>
            </a:fld>
            <a:endParaRPr lang="en-US"/>
          </a:p>
        </p:txBody>
      </p:sp>
      <p:sp>
        <p:nvSpPr>
          <p:cNvPr id="11" name="Rectangle 10"/>
          <p:cNvSpPr/>
          <p:nvPr/>
        </p:nvSpPr>
        <p:spPr>
          <a:xfrm>
            <a:off x="4876800" y="6423426"/>
            <a:ext cx="4191000" cy="338554"/>
          </a:xfrm>
          <a:prstGeom prst="rect">
            <a:avLst/>
          </a:prstGeom>
        </p:spPr>
        <p:txBody>
          <a:bodyPr wrap="square">
            <a:spAutoFit/>
          </a:bodyPr>
          <a:lstStyle/>
          <a:p>
            <a:r>
              <a:rPr lang="en-US" sz="1600" dirty="0"/>
              <a:t>https://en.wikipedia.org/wiki/Radio_occultation</a:t>
            </a:r>
          </a:p>
        </p:txBody>
      </p:sp>
    </p:spTree>
    <p:extLst>
      <p:ext uri="{BB962C8B-B14F-4D97-AF65-F5344CB8AC3E}">
        <p14:creationId xmlns:p14="http://schemas.microsoft.com/office/powerpoint/2010/main" val="394445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Goals</a:t>
            </a:r>
          </a:p>
        </p:txBody>
      </p:sp>
      <p:sp>
        <p:nvSpPr>
          <p:cNvPr id="3" name="Content Placeholder 2"/>
          <p:cNvSpPr>
            <a:spLocks noGrp="1"/>
          </p:cNvSpPr>
          <p:nvPr>
            <p:ph idx="1"/>
          </p:nvPr>
        </p:nvSpPr>
        <p:spPr/>
        <p:txBody>
          <a:bodyPr>
            <a:normAutofit fontScale="62500" lnSpcReduction="20000"/>
          </a:bodyPr>
          <a:lstStyle/>
          <a:p>
            <a:r>
              <a:rPr lang="en-US" dirty="0"/>
              <a:t>NOAA/STAR </a:t>
            </a:r>
            <a:r>
              <a:rPr lang="en-US" sz="3100" dirty="0"/>
              <a:t>recently developed RO Cal/Val System for monitoring the quality of data products for COSMIC-2, </a:t>
            </a:r>
            <a:r>
              <a:rPr lang="en-US" sz="3100" dirty="0" err="1"/>
              <a:t>Metop</a:t>
            </a:r>
            <a:r>
              <a:rPr lang="en-US" sz="3100" dirty="0"/>
              <a:t>-C and other RO missions.</a:t>
            </a:r>
          </a:p>
          <a:p>
            <a:r>
              <a:rPr lang="en-US" sz="3100" dirty="0"/>
              <a:t>One of the important issues in data quality check is to understand the error sources in the data processing of different levels.</a:t>
            </a:r>
          </a:p>
          <a:p>
            <a:pPr lvl="1"/>
            <a:r>
              <a:rPr lang="en-US" sz="2700" dirty="0"/>
              <a:t>The RO derived bending angle profiles often have bias from different processing centers/different missions.</a:t>
            </a:r>
          </a:p>
          <a:p>
            <a:r>
              <a:rPr lang="en-US" sz="3100" dirty="0"/>
              <a:t>RO data processing from raw observations to Bending Angle is a new capability that needs to be developed </a:t>
            </a:r>
            <a:r>
              <a:rPr lang="en-US" dirty="0"/>
              <a:t>onsite.</a:t>
            </a:r>
          </a:p>
          <a:p>
            <a:r>
              <a:rPr lang="en-US" dirty="0">
                <a:solidFill>
                  <a:srgbClr val="FF6600"/>
                </a:solidFill>
              </a:rPr>
              <a:t>To establish the (Re)processing procedure from raw RO observations (carrier phase and time delay) to bending angle  to understand processing steps.</a:t>
            </a:r>
          </a:p>
          <a:p>
            <a:r>
              <a:rPr lang="en-US" dirty="0">
                <a:solidFill>
                  <a:srgbClr val="FF6600"/>
                </a:solidFill>
              </a:rPr>
              <a:t>To understand the error source, magnitude, and their propagation model errors in the processing products. </a:t>
            </a:r>
          </a:p>
          <a:p>
            <a:r>
              <a:rPr lang="en-US" dirty="0">
                <a:solidFill>
                  <a:srgbClr val="FF6600"/>
                </a:solidFill>
              </a:rPr>
              <a:t>In this study, we reprocess the COSMIC-1 data and compare with UCAR results. </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3209124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21758" y="708293"/>
            <a:ext cx="1508760" cy="85953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FF"/>
                </a:solidFill>
              </a:rPr>
              <a:t>Raw </a:t>
            </a:r>
            <a:r>
              <a:rPr lang="en-US" dirty="0" err="1">
                <a:solidFill>
                  <a:srgbClr val="0000FF"/>
                </a:solidFill>
              </a:rPr>
              <a:t>BlackJet</a:t>
            </a:r>
            <a:endParaRPr lang="en-US" dirty="0">
              <a:solidFill>
                <a:srgbClr val="0000FF"/>
              </a:solidFill>
            </a:endParaRPr>
          </a:p>
        </p:txBody>
      </p:sp>
      <p:sp>
        <p:nvSpPr>
          <p:cNvPr id="12" name="Oval 11"/>
          <p:cNvSpPr>
            <a:spLocks/>
          </p:cNvSpPr>
          <p:nvPr/>
        </p:nvSpPr>
        <p:spPr>
          <a:xfrm>
            <a:off x="3871764" y="1865497"/>
            <a:ext cx="1508760" cy="85725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0.1Hz </a:t>
            </a:r>
          </a:p>
          <a:p>
            <a:pPr algn="ctr"/>
            <a:r>
              <a:rPr lang="en-US" sz="1400" dirty="0">
                <a:solidFill>
                  <a:prstClr val="white"/>
                </a:solidFill>
              </a:rPr>
              <a:t>Position</a:t>
            </a:r>
          </a:p>
          <a:p>
            <a:pPr algn="ctr"/>
            <a:r>
              <a:rPr lang="en-US" sz="1400" dirty="0" err="1">
                <a:solidFill>
                  <a:prstClr val="white"/>
                </a:solidFill>
              </a:rPr>
              <a:t>rinex</a:t>
            </a:r>
            <a:endParaRPr lang="en-US" sz="1400" dirty="0">
              <a:solidFill>
                <a:prstClr val="white"/>
              </a:solidFill>
            </a:endParaRPr>
          </a:p>
        </p:txBody>
      </p:sp>
      <p:sp>
        <p:nvSpPr>
          <p:cNvPr id="13" name="Oval 12"/>
          <p:cNvSpPr>
            <a:spLocks/>
          </p:cNvSpPr>
          <p:nvPr/>
        </p:nvSpPr>
        <p:spPr>
          <a:xfrm>
            <a:off x="5590675" y="1865497"/>
            <a:ext cx="1508760" cy="85725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50Hz</a:t>
            </a:r>
          </a:p>
          <a:p>
            <a:pPr algn="ctr"/>
            <a:r>
              <a:rPr lang="en-US" sz="1400" dirty="0">
                <a:solidFill>
                  <a:prstClr val="white"/>
                </a:solidFill>
              </a:rPr>
              <a:t>Occulting (</a:t>
            </a:r>
            <a:r>
              <a:rPr lang="en-US" sz="1400" dirty="0" err="1">
                <a:solidFill>
                  <a:prstClr val="white"/>
                </a:solidFill>
              </a:rPr>
              <a:t>opngps</a:t>
            </a:r>
            <a:r>
              <a:rPr lang="en-US" sz="1400" dirty="0">
                <a:solidFill>
                  <a:prstClr val="white"/>
                </a:solidFill>
              </a:rPr>
              <a:t>)</a:t>
            </a:r>
          </a:p>
        </p:txBody>
      </p:sp>
      <p:sp>
        <p:nvSpPr>
          <p:cNvPr id="14" name="Oval 13"/>
          <p:cNvSpPr>
            <a:spLocks/>
          </p:cNvSpPr>
          <p:nvPr/>
        </p:nvSpPr>
        <p:spPr>
          <a:xfrm>
            <a:off x="7300764" y="1865497"/>
            <a:ext cx="1508760" cy="85725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SAT Health Status</a:t>
            </a:r>
          </a:p>
        </p:txBody>
      </p:sp>
      <p:sp>
        <p:nvSpPr>
          <p:cNvPr id="15" name="Oval 14"/>
          <p:cNvSpPr>
            <a:spLocks/>
          </p:cNvSpPr>
          <p:nvPr/>
        </p:nvSpPr>
        <p:spPr>
          <a:xfrm>
            <a:off x="2271564" y="1884547"/>
            <a:ext cx="1508760" cy="857250"/>
          </a:xfrm>
          <a:prstGeom prst="ellipse">
            <a:avLst/>
          </a:prstGeom>
          <a:solidFill>
            <a:srgbClr val="00B05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LEO Attitude </a:t>
            </a:r>
          </a:p>
        </p:txBody>
      </p:sp>
      <p:sp>
        <p:nvSpPr>
          <p:cNvPr id="16" name="Oval 15"/>
          <p:cNvSpPr>
            <a:spLocks/>
          </p:cNvSpPr>
          <p:nvPr/>
        </p:nvSpPr>
        <p:spPr>
          <a:xfrm>
            <a:off x="656124" y="1922647"/>
            <a:ext cx="1508760" cy="857250"/>
          </a:xfrm>
          <a:prstGeom prst="ellipse">
            <a:avLst/>
          </a:prstGeom>
          <a:solidFill>
            <a:srgbClr val="00B05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Antenna</a:t>
            </a:r>
          </a:p>
          <a:p>
            <a:pPr algn="ctr"/>
            <a:r>
              <a:rPr lang="en-US" sz="1400" dirty="0">
                <a:solidFill>
                  <a:prstClr val="white"/>
                </a:solidFill>
              </a:rPr>
              <a:t>Parameters</a:t>
            </a:r>
          </a:p>
        </p:txBody>
      </p:sp>
      <p:sp>
        <p:nvSpPr>
          <p:cNvPr id="34" name="TextBox 33"/>
          <p:cNvSpPr txBox="1"/>
          <p:nvPr/>
        </p:nvSpPr>
        <p:spPr>
          <a:xfrm>
            <a:off x="2452839" y="3405190"/>
            <a:ext cx="1608233" cy="307777"/>
          </a:xfrm>
          <a:prstGeom prst="rect">
            <a:avLst/>
          </a:prstGeom>
          <a:solidFill>
            <a:srgbClr val="00B050"/>
          </a:solidFill>
        </p:spPr>
        <p:txBody>
          <a:bodyPr wrap="square" rtlCol="0">
            <a:spAutoFit/>
          </a:bodyPr>
          <a:lstStyle/>
          <a:p>
            <a:pPr algn="ctr"/>
            <a:r>
              <a:rPr lang="en-US" sz="1400" dirty="0">
                <a:solidFill>
                  <a:prstClr val="white"/>
                </a:solidFill>
              </a:rPr>
              <a:t>POD (Bernese)</a:t>
            </a:r>
          </a:p>
        </p:txBody>
      </p:sp>
      <p:cxnSp>
        <p:nvCxnSpPr>
          <p:cNvPr id="36" name="Straight Arrow Connector 35"/>
          <p:cNvCxnSpPr>
            <a:stCxn id="16" idx="4"/>
            <a:endCxn id="34" idx="0"/>
          </p:cNvCxnSpPr>
          <p:nvPr/>
        </p:nvCxnSpPr>
        <p:spPr>
          <a:xfrm>
            <a:off x="1410504" y="2779897"/>
            <a:ext cx="1846452" cy="6252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55" idx="0"/>
          </p:cNvCxnSpPr>
          <p:nvPr/>
        </p:nvCxnSpPr>
        <p:spPr>
          <a:xfrm>
            <a:off x="3105539" y="2779897"/>
            <a:ext cx="2519827" cy="3672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2" idx="4"/>
            <a:endCxn id="34" idx="0"/>
          </p:cNvCxnSpPr>
          <p:nvPr/>
        </p:nvCxnSpPr>
        <p:spPr>
          <a:xfrm flipH="1">
            <a:off x="3256956" y="2722747"/>
            <a:ext cx="1369188" cy="6824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Oval 41"/>
          <p:cNvSpPr>
            <a:spLocks/>
          </p:cNvSpPr>
          <p:nvPr/>
        </p:nvSpPr>
        <p:spPr>
          <a:xfrm>
            <a:off x="608799" y="3147142"/>
            <a:ext cx="1508760" cy="857250"/>
          </a:xfrm>
          <a:prstGeom prst="ellipse">
            <a:avLst/>
          </a:prstGeom>
          <a:solidFill>
            <a:srgbClr val="00B050"/>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IGS/CODE GNSS Data</a:t>
            </a:r>
          </a:p>
        </p:txBody>
      </p:sp>
      <p:cxnSp>
        <p:nvCxnSpPr>
          <p:cNvPr id="44" name="Straight Arrow Connector 43"/>
          <p:cNvCxnSpPr>
            <a:stCxn id="42" idx="6"/>
          </p:cNvCxnSpPr>
          <p:nvPr/>
        </p:nvCxnSpPr>
        <p:spPr>
          <a:xfrm>
            <a:off x="2117559" y="3575767"/>
            <a:ext cx="3352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Oval 45"/>
          <p:cNvSpPr>
            <a:spLocks/>
          </p:cNvSpPr>
          <p:nvPr/>
        </p:nvSpPr>
        <p:spPr>
          <a:xfrm>
            <a:off x="2511482" y="4004392"/>
            <a:ext cx="1508760" cy="85725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white"/>
                </a:solidFill>
              </a:rPr>
              <a:t>GPS/LEO POS/VEL/CLK</a:t>
            </a:r>
          </a:p>
        </p:txBody>
      </p:sp>
      <p:cxnSp>
        <p:nvCxnSpPr>
          <p:cNvPr id="51" name="Straight Arrow Connector 50"/>
          <p:cNvCxnSpPr>
            <a:stCxn id="34" idx="2"/>
            <a:endCxn id="46" idx="0"/>
          </p:cNvCxnSpPr>
          <p:nvPr/>
        </p:nvCxnSpPr>
        <p:spPr>
          <a:xfrm>
            <a:off x="3256956" y="3712967"/>
            <a:ext cx="8906" cy="291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Oval 53"/>
          <p:cNvSpPr>
            <a:spLocks/>
          </p:cNvSpPr>
          <p:nvPr/>
        </p:nvSpPr>
        <p:spPr>
          <a:xfrm>
            <a:off x="2596516" y="5069372"/>
            <a:ext cx="1508760" cy="8572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FF"/>
                </a:solidFill>
              </a:rPr>
              <a:t>GPS Navigation Bit (GFZ)</a:t>
            </a:r>
          </a:p>
        </p:txBody>
      </p:sp>
      <p:sp>
        <p:nvSpPr>
          <p:cNvPr id="55" name="TextBox 54"/>
          <p:cNvSpPr txBox="1"/>
          <p:nvPr/>
        </p:nvSpPr>
        <p:spPr>
          <a:xfrm>
            <a:off x="4672866" y="3147143"/>
            <a:ext cx="1905000" cy="523220"/>
          </a:xfrm>
          <a:prstGeom prst="rect">
            <a:avLst/>
          </a:prstGeom>
          <a:solidFill>
            <a:srgbClr val="00B050"/>
          </a:solidFill>
        </p:spPr>
        <p:txBody>
          <a:bodyPr wrap="square" rtlCol="0">
            <a:spAutoFit/>
          </a:bodyPr>
          <a:lstStyle/>
          <a:p>
            <a:pPr algn="ctr"/>
            <a:r>
              <a:rPr lang="en-US" sz="1400" dirty="0">
                <a:solidFill>
                  <a:prstClr val="white"/>
                </a:solidFill>
              </a:rPr>
              <a:t>Excess Phase Model </a:t>
            </a:r>
          </a:p>
          <a:p>
            <a:pPr algn="ctr"/>
            <a:r>
              <a:rPr lang="en-US" sz="1400" dirty="0">
                <a:solidFill>
                  <a:prstClr val="white"/>
                </a:solidFill>
              </a:rPr>
              <a:t>(Bash, </a:t>
            </a:r>
            <a:r>
              <a:rPr lang="en-US" sz="1400" dirty="0" err="1">
                <a:solidFill>
                  <a:prstClr val="white"/>
                </a:solidFill>
              </a:rPr>
              <a:t>matlab</a:t>
            </a:r>
            <a:r>
              <a:rPr lang="en-US" sz="1400" dirty="0">
                <a:solidFill>
                  <a:prstClr val="white"/>
                </a:solidFill>
              </a:rPr>
              <a:t>)</a:t>
            </a:r>
          </a:p>
        </p:txBody>
      </p:sp>
      <p:cxnSp>
        <p:nvCxnSpPr>
          <p:cNvPr id="59" name="Straight Arrow Connector 58"/>
          <p:cNvCxnSpPr>
            <a:stCxn id="13" idx="4"/>
            <a:endCxn id="55" idx="0"/>
          </p:cNvCxnSpPr>
          <p:nvPr/>
        </p:nvCxnSpPr>
        <p:spPr>
          <a:xfrm flipH="1">
            <a:off x="5625366" y="2722747"/>
            <a:ext cx="719689" cy="4243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Elbow Connector 60"/>
          <p:cNvCxnSpPr>
            <a:stCxn id="46" idx="6"/>
            <a:endCxn id="55" idx="1"/>
          </p:cNvCxnSpPr>
          <p:nvPr/>
        </p:nvCxnSpPr>
        <p:spPr>
          <a:xfrm flipV="1">
            <a:off x="4020242" y="3408753"/>
            <a:ext cx="652624" cy="102426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54" idx="6"/>
            <a:endCxn id="108" idx="1"/>
          </p:cNvCxnSpPr>
          <p:nvPr/>
        </p:nvCxnSpPr>
        <p:spPr>
          <a:xfrm flipV="1">
            <a:off x="4105276" y="5370581"/>
            <a:ext cx="612508" cy="127416"/>
          </a:xfrm>
          <a:prstGeom prst="straightConnector1">
            <a:avLst/>
          </a:prstGeom>
          <a:ln>
            <a:prstDash val="lgDash"/>
            <a:tailEnd type="arrow"/>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2894799" y="980509"/>
            <a:ext cx="4579620" cy="3151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FF"/>
                </a:solidFill>
              </a:rPr>
              <a:t>Level0 Data Reader</a:t>
            </a:r>
          </a:p>
        </p:txBody>
      </p:sp>
      <p:cxnSp>
        <p:nvCxnSpPr>
          <p:cNvPr id="88" name="Straight Arrow Connector 87"/>
          <p:cNvCxnSpPr>
            <a:stCxn id="5" idx="6"/>
            <a:endCxn id="81" idx="1"/>
          </p:cNvCxnSpPr>
          <p:nvPr/>
        </p:nvCxnSpPr>
        <p:spPr>
          <a:xfrm>
            <a:off x="2330518" y="1138061"/>
            <a:ext cx="56428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81" idx="2"/>
            <a:endCxn id="16" idx="0"/>
          </p:cNvCxnSpPr>
          <p:nvPr/>
        </p:nvCxnSpPr>
        <p:spPr>
          <a:xfrm flipH="1">
            <a:off x="1410504" y="1295613"/>
            <a:ext cx="3774105" cy="6270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81" idx="2"/>
            <a:endCxn id="15" idx="0"/>
          </p:cNvCxnSpPr>
          <p:nvPr/>
        </p:nvCxnSpPr>
        <p:spPr>
          <a:xfrm flipH="1">
            <a:off x="3025944" y="1295613"/>
            <a:ext cx="2158665" cy="588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81" idx="2"/>
            <a:endCxn id="12" idx="0"/>
          </p:cNvCxnSpPr>
          <p:nvPr/>
        </p:nvCxnSpPr>
        <p:spPr>
          <a:xfrm flipH="1">
            <a:off x="4626144" y="1295613"/>
            <a:ext cx="558465" cy="5698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81" idx="2"/>
            <a:endCxn id="13" idx="0"/>
          </p:cNvCxnSpPr>
          <p:nvPr/>
        </p:nvCxnSpPr>
        <p:spPr>
          <a:xfrm>
            <a:off x="5184609" y="1295613"/>
            <a:ext cx="1160446" cy="5698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81" idx="2"/>
            <a:endCxn id="14" idx="0"/>
          </p:cNvCxnSpPr>
          <p:nvPr/>
        </p:nvCxnSpPr>
        <p:spPr>
          <a:xfrm>
            <a:off x="5184609" y="1295613"/>
            <a:ext cx="2870535" cy="5698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4717784" y="5216692"/>
            <a:ext cx="1815164" cy="307777"/>
          </a:xfrm>
          <a:prstGeom prst="rect">
            <a:avLst/>
          </a:prstGeom>
          <a:solidFill>
            <a:srgbClr val="00B050"/>
          </a:solidFill>
          <a:ln w="25400">
            <a:solidFill>
              <a:schemeClr val="tx1"/>
            </a:solidFill>
          </a:ln>
        </p:spPr>
        <p:txBody>
          <a:bodyPr wrap="square" rtlCol="0">
            <a:spAutoFit/>
          </a:bodyPr>
          <a:lstStyle/>
          <a:p>
            <a:pPr algn="ctr"/>
            <a:r>
              <a:rPr lang="en-US" sz="1400" dirty="0">
                <a:solidFill>
                  <a:prstClr val="black"/>
                </a:solidFill>
              </a:rPr>
              <a:t>ROPP/STAR Version</a:t>
            </a:r>
          </a:p>
        </p:txBody>
      </p:sp>
      <p:sp>
        <p:nvSpPr>
          <p:cNvPr id="118" name="Oval 117"/>
          <p:cNvSpPr>
            <a:spLocks/>
          </p:cNvSpPr>
          <p:nvPr/>
        </p:nvSpPr>
        <p:spPr>
          <a:xfrm>
            <a:off x="4640381" y="3919157"/>
            <a:ext cx="1969970" cy="99273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prstClr val="white"/>
                </a:solidFill>
              </a:rPr>
              <a:t>Excess Phase; GPS/LEO POS/VEL</a:t>
            </a:r>
          </a:p>
          <a:p>
            <a:pPr algn="ctr"/>
            <a:r>
              <a:rPr lang="en-US" sz="1100" dirty="0">
                <a:solidFill>
                  <a:prstClr val="white"/>
                </a:solidFill>
              </a:rPr>
              <a:t>SNRs, Phase model</a:t>
            </a:r>
          </a:p>
        </p:txBody>
      </p:sp>
      <p:cxnSp>
        <p:nvCxnSpPr>
          <p:cNvPr id="120" name="Straight Arrow Connector 119"/>
          <p:cNvCxnSpPr>
            <a:stCxn id="55" idx="2"/>
            <a:endCxn id="118" idx="0"/>
          </p:cNvCxnSpPr>
          <p:nvPr/>
        </p:nvCxnSpPr>
        <p:spPr>
          <a:xfrm>
            <a:off x="5625366" y="3670363"/>
            <a:ext cx="0" cy="248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18" idx="4"/>
            <a:endCxn id="108" idx="0"/>
          </p:cNvCxnSpPr>
          <p:nvPr/>
        </p:nvCxnSpPr>
        <p:spPr>
          <a:xfrm>
            <a:off x="5625366" y="4911892"/>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5" name="Oval 124"/>
          <p:cNvSpPr>
            <a:spLocks/>
          </p:cNvSpPr>
          <p:nvPr/>
        </p:nvSpPr>
        <p:spPr>
          <a:xfrm>
            <a:off x="7200100" y="5049677"/>
            <a:ext cx="1710088" cy="85725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Bending Angle; Impact Height</a:t>
            </a:r>
          </a:p>
        </p:txBody>
      </p:sp>
      <p:cxnSp>
        <p:nvCxnSpPr>
          <p:cNvPr id="127" name="Straight Arrow Connector 126"/>
          <p:cNvCxnSpPr>
            <a:stCxn id="108" idx="3"/>
            <a:endCxn id="125" idx="2"/>
          </p:cNvCxnSpPr>
          <p:nvPr/>
        </p:nvCxnSpPr>
        <p:spPr>
          <a:xfrm>
            <a:off x="6532948" y="5370581"/>
            <a:ext cx="667152" cy="10772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28" name="Oval 127"/>
          <p:cNvSpPr>
            <a:spLocks/>
          </p:cNvSpPr>
          <p:nvPr/>
        </p:nvSpPr>
        <p:spPr>
          <a:xfrm>
            <a:off x="4430229" y="5924550"/>
            <a:ext cx="1508760" cy="85725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latin typeface="Haettenschweiler" panose="020B0706040902060204" pitchFamily="34" charset="0"/>
              </a:rPr>
              <a:t>Dry/Wet Temperature</a:t>
            </a:r>
          </a:p>
        </p:txBody>
      </p:sp>
      <p:sp>
        <p:nvSpPr>
          <p:cNvPr id="129" name="Oval 128"/>
          <p:cNvSpPr>
            <a:spLocks/>
          </p:cNvSpPr>
          <p:nvPr/>
        </p:nvSpPr>
        <p:spPr>
          <a:xfrm>
            <a:off x="6112144" y="5897880"/>
            <a:ext cx="1508760" cy="85725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latin typeface="Haettenschweiler" panose="020B0706040902060204" pitchFamily="34" charset="0"/>
              </a:rPr>
              <a:t>Refractivity</a:t>
            </a:r>
          </a:p>
        </p:txBody>
      </p:sp>
      <p:cxnSp>
        <p:nvCxnSpPr>
          <p:cNvPr id="131" name="Straight Arrow Connector 130"/>
          <p:cNvCxnSpPr>
            <a:stCxn id="108" idx="2"/>
          </p:cNvCxnSpPr>
          <p:nvPr/>
        </p:nvCxnSpPr>
        <p:spPr>
          <a:xfrm flipH="1">
            <a:off x="5230732" y="5524469"/>
            <a:ext cx="394634" cy="4101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08" idx="2"/>
            <a:endCxn id="129" idx="0"/>
          </p:cNvCxnSpPr>
          <p:nvPr/>
        </p:nvCxnSpPr>
        <p:spPr>
          <a:xfrm>
            <a:off x="5625366" y="5524469"/>
            <a:ext cx="1241158" cy="3734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69" name="Group 168"/>
          <p:cNvGrpSpPr/>
          <p:nvPr/>
        </p:nvGrpSpPr>
        <p:grpSpPr>
          <a:xfrm>
            <a:off x="212559" y="1482892"/>
            <a:ext cx="1905000" cy="369332"/>
            <a:chOff x="60960" y="1295400"/>
            <a:chExt cx="1905000" cy="369332"/>
          </a:xfrm>
        </p:grpSpPr>
        <p:cxnSp>
          <p:nvCxnSpPr>
            <p:cNvPr id="167" name="Straight Connector 166"/>
            <p:cNvCxnSpPr/>
            <p:nvPr/>
          </p:nvCxnSpPr>
          <p:spPr>
            <a:xfrm>
              <a:off x="60960" y="1600200"/>
              <a:ext cx="1905000" cy="0"/>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8" name="TextBox 167"/>
            <p:cNvSpPr txBox="1"/>
            <p:nvPr/>
          </p:nvSpPr>
          <p:spPr>
            <a:xfrm>
              <a:off x="60960" y="1295400"/>
              <a:ext cx="1082040" cy="369332"/>
            </a:xfrm>
            <a:prstGeom prst="rect">
              <a:avLst/>
            </a:prstGeom>
            <a:noFill/>
          </p:spPr>
          <p:txBody>
            <a:bodyPr wrap="square" rtlCol="0">
              <a:spAutoFit/>
            </a:bodyPr>
            <a:lstStyle/>
            <a:p>
              <a:r>
                <a:rPr lang="en-US" dirty="0">
                  <a:solidFill>
                    <a:prstClr val="black"/>
                  </a:solidFill>
                </a:rPr>
                <a:t>Level 0</a:t>
              </a:r>
            </a:p>
          </p:txBody>
        </p:sp>
      </p:grpSp>
      <p:grpSp>
        <p:nvGrpSpPr>
          <p:cNvPr id="170" name="Group 169"/>
          <p:cNvGrpSpPr/>
          <p:nvPr/>
        </p:nvGrpSpPr>
        <p:grpSpPr>
          <a:xfrm>
            <a:off x="227799" y="2713760"/>
            <a:ext cx="1905000" cy="369332"/>
            <a:chOff x="60960" y="1295400"/>
            <a:chExt cx="1905000" cy="369332"/>
          </a:xfrm>
        </p:grpSpPr>
        <p:cxnSp>
          <p:nvCxnSpPr>
            <p:cNvPr id="171" name="Straight Connector 170"/>
            <p:cNvCxnSpPr/>
            <p:nvPr/>
          </p:nvCxnSpPr>
          <p:spPr>
            <a:xfrm>
              <a:off x="60960" y="1600200"/>
              <a:ext cx="1905000" cy="0"/>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72" name="TextBox 171"/>
            <p:cNvSpPr txBox="1"/>
            <p:nvPr/>
          </p:nvSpPr>
          <p:spPr>
            <a:xfrm>
              <a:off x="60960" y="1295400"/>
              <a:ext cx="1082040" cy="369332"/>
            </a:xfrm>
            <a:prstGeom prst="rect">
              <a:avLst/>
            </a:prstGeom>
            <a:noFill/>
          </p:spPr>
          <p:txBody>
            <a:bodyPr wrap="square" rtlCol="0">
              <a:spAutoFit/>
            </a:bodyPr>
            <a:lstStyle/>
            <a:p>
              <a:r>
                <a:rPr lang="en-US" dirty="0">
                  <a:solidFill>
                    <a:prstClr val="black"/>
                  </a:solidFill>
                </a:rPr>
                <a:t>Level 1a</a:t>
              </a:r>
            </a:p>
          </p:txBody>
        </p:sp>
      </p:grpSp>
      <p:grpSp>
        <p:nvGrpSpPr>
          <p:cNvPr id="173" name="Group 172"/>
          <p:cNvGrpSpPr/>
          <p:nvPr/>
        </p:nvGrpSpPr>
        <p:grpSpPr>
          <a:xfrm>
            <a:off x="227799" y="4694960"/>
            <a:ext cx="1905000" cy="369332"/>
            <a:chOff x="60960" y="1295400"/>
            <a:chExt cx="1905000" cy="369332"/>
          </a:xfrm>
        </p:grpSpPr>
        <p:cxnSp>
          <p:nvCxnSpPr>
            <p:cNvPr id="174" name="Straight Connector 173"/>
            <p:cNvCxnSpPr/>
            <p:nvPr/>
          </p:nvCxnSpPr>
          <p:spPr>
            <a:xfrm>
              <a:off x="60960" y="1600200"/>
              <a:ext cx="1905000" cy="0"/>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75" name="TextBox 174"/>
            <p:cNvSpPr txBox="1"/>
            <p:nvPr/>
          </p:nvSpPr>
          <p:spPr>
            <a:xfrm>
              <a:off x="60960" y="1295400"/>
              <a:ext cx="1082040" cy="369332"/>
            </a:xfrm>
            <a:prstGeom prst="rect">
              <a:avLst/>
            </a:prstGeom>
            <a:noFill/>
          </p:spPr>
          <p:txBody>
            <a:bodyPr wrap="square" rtlCol="0">
              <a:spAutoFit/>
            </a:bodyPr>
            <a:lstStyle/>
            <a:p>
              <a:r>
                <a:rPr lang="en-US" dirty="0">
                  <a:solidFill>
                    <a:prstClr val="black"/>
                  </a:solidFill>
                </a:rPr>
                <a:t>Level 1b</a:t>
              </a:r>
            </a:p>
          </p:txBody>
        </p:sp>
      </p:grpSp>
      <p:grpSp>
        <p:nvGrpSpPr>
          <p:cNvPr id="176" name="Group 175"/>
          <p:cNvGrpSpPr/>
          <p:nvPr/>
        </p:nvGrpSpPr>
        <p:grpSpPr>
          <a:xfrm>
            <a:off x="212559" y="6371360"/>
            <a:ext cx="3643965" cy="369332"/>
            <a:chOff x="45720" y="1282811"/>
            <a:chExt cx="3643965" cy="369332"/>
          </a:xfrm>
        </p:grpSpPr>
        <p:cxnSp>
          <p:nvCxnSpPr>
            <p:cNvPr id="177" name="Straight Connector 176"/>
            <p:cNvCxnSpPr/>
            <p:nvPr/>
          </p:nvCxnSpPr>
          <p:spPr>
            <a:xfrm>
              <a:off x="60960" y="1600200"/>
              <a:ext cx="3352800" cy="0"/>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78" name="TextBox 177"/>
            <p:cNvSpPr txBox="1"/>
            <p:nvPr/>
          </p:nvSpPr>
          <p:spPr>
            <a:xfrm>
              <a:off x="45720" y="1282811"/>
              <a:ext cx="3643965" cy="369332"/>
            </a:xfrm>
            <a:prstGeom prst="rect">
              <a:avLst/>
            </a:prstGeom>
            <a:noFill/>
          </p:spPr>
          <p:txBody>
            <a:bodyPr wrap="square" rtlCol="0">
              <a:spAutoFit/>
            </a:bodyPr>
            <a:lstStyle/>
            <a:p>
              <a:r>
                <a:rPr lang="en-US" dirty="0">
                  <a:solidFill>
                    <a:prstClr val="black"/>
                  </a:solidFill>
                </a:rPr>
                <a:t>Level 2 (follow UCAR convention)</a:t>
              </a:r>
            </a:p>
          </p:txBody>
        </p:sp>
      </p:grpSp>
      <p:sp>
        <p:nvSpPr>
          <p:cNvPr id="50" name="Title 3"/>
          <p:cNvSpPr>
            <a:spLocks noGrp="1"/>
          </p:cNvSpPr>
          <p:nvPr>
            <p:ph type="title"/>
          </p:nvPr>
        </p:nvSpPr>
        <p:spPr>
          <a:xfrm>
            <a:off x="579924" y="76200"/>
            <a:ext cx="8229600" cy="533400"/>
          </a:xfrm>
        </p:spPr>
        <p:txBody>
          <a:bodyPr>
            <a:noAutofit/>
          </a:bodyPr>
          <a:lstStyle/>
          <a:p>
            <a:r>
              <a:rPr lang="en-US" sz="2800" dirty="0"/>
              <a:t>RO Processing Procedure with COSMIC-1 data</a:t>
            </a:r>
          </a:p>
        </p:txBody>
      </p:sp>
      <p:sp>
        <p:nvSpPr>
          <p:cNvPr id="62" name="TextBox 61"/>
          <p:cNvSpPr txBox="1"/>
          <p:nvPr/>
        </p:nvSpPr>
        <p:spPr>
          <a:xfrm>
            <a:off x="6866524" y="3147143"/>
            <a:ext cx="2201276" cy="523220"/>
          </a:xfrm>
          <a:prstGeom prst="rect">
            <a:avLst/>
          </a:prstGeom>
          <a:solidFill>
            <a:srgbClr val="00B050"/>
          </a:solidFill>
        </p:spPr>
        <p:txBody>
          <a:bodyPr wrap="square" rtlCol="0">
            <a:spAutoFit/>
          </a:bodyPr>
          <a:lstStyle/>
          <a:p>
            <a:pPr algn="ctr"/>
            <a:r>
              <a:rPr lang="en-US" sz="1400" dirty="0">
                <a:solidFill>
                  <a:prstClr val="white"/>
                </a:solidFill>
              </a:rPr>
              <a:t>ECEF(ITRF)/ECI(J2000,TOD)</a:t>
            </a:r>
          </a:p>
          <a:p>
            <a:pPr algn="ctr"/>
            <a:r>
              <a:rPr lang="en-US" sz="1400" dirty="0">
                <a:solidFill>
                  <a:prstClr val="white"/>
                </a:solidFill>
              </a:rPr>
              <a:t>Interpolation (C/</a:t>
            </a:r>
            <a:r>
              <a:rPr lang="en-US" sz="1400" dirty="0" err="1">
                <a:solidFill>
                  <a:prstClr val="white"/>
                </a:solidFill>
              </a:rPr>
              <a:t>Matlab</a:t>
            </a:r>
            <a:r>
              <a:rPr lang="en-US" sz="1400" dirty="0">
                <a:solidFill>
                  <a:prstClr val="white"/>
                </a:solidFill>
              </a:rPr>
              <a:t>)</a:t>
            </a:r>
          </a:p>
        </p:txBody>
      </p:sp>
      <p:cxnSp>
        <p:nvCxnSpPr>
          <p:cNvPr id="68" name="Straight Arrow Connector 67"/>
          <p:cNvCxnSpPr>
            <a:endCxn id="34" idx="0"/>
          </p:cNvCxnSpPr>
          <p:nvPr/>
        </p:nvCxnSpPr>
        <p:spPr>
          <a:xfrm>
            <a:off x="3105539" y="2787402"/>
            <a:ext cx="151417" cy="617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55" idx="0"/>
          </p:cNvCxnSpPr>
          <p:nvPr/>
        </p:nvCxnSpPr>
        <p:spPr>
          <a:xfrm>
            <a:off x="1410504" y="2787402"/>
            <a:ext cx="4214862" cy="3597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55" idx="3"/>
            <a:endCxn id="62" idx="1"/>
          </p:cNvCxnSpPr>
          <p:nvPr/>
        </p:nvCxnSpPr>
        <p:spPr>
          <a:xfrm>
            <a:off x="6577866" y="3408753"/>
            <a:ext cx="288658"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1194CCDE-2BE5-4D97-A3E5-E81383006C1D}"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883068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POD Error Quantification</a:t>
            </a:r>
          </a:p>
        </p:txBody>
      </p:sp>
      <p:sp>
        <p:nvSpPr>
          <p:cNvPr id="3" name="Content Placeholder 2"/>
          <p:cNvSpPr>
            <a:spLocks noGrp="1"/>
          </p:cNvSpPr>
          <p:nvPr>
            <p:ph idx="1"/>
          </p:nvPr>
        </p:nvSpPr>
        <p:spPr/>
        <p:txBody>
          <a:bodyPr>
            <a:normAutofit fontScale="62500" lnSpcReduction="20000"/>
          </a:bodyPr>
          <a:lstStyle/>
          <a:p>
            <a:r>
              <a:rPr lang="en-US" dirty="0"/>
              <a:t>LEO Precise Orbit Determination is different from objects on ground</a:t>
            </a:r>
          </a:p>
          <a:p>
            <a:pPr lvl="1"/>
            <a:r>
              <a:rPr lang="en-US" dirty="0"/>
              <a:t>More affected by gravity anomaly than MEO satellites </a:t>
            </a:r>
          </a:p>
          <a:p>
            <a:pPr lvl="1"/>
            <a:r>
              <a:rPr lang="en-US" dirty="0"/>
              <a:t>Can not achieve high accuracy from kinematic solution</a:t>
            </a:r>
          </a:p>
          <a:p>
            <a:pPr lvl="1"/>
            <a:r>
              <a:rPr lang="en-US" dirty="0"/>
              <a:t>LEO mass center orbit determination needs (reduced) dynamic models for least square analysis.</a:t>
            </a:r>
          </a:p>
          <a:p>
            <a:pPr lvl="1"/>
            <a:r>
              <a:rPr lang="en-US" dirty="0"/>
              <a:t>Differencing with ground station receivers are more accurate but very computational cost. </a:t>
            </a:r>
          </a:p>
          <a:p>
            <a:pPr lvl="1"/>
            <a:r>
              <a:rPr lang="en-US" dirty="0"/>
              <a:t>Attitude control may introduce errors</a:t>
            </a:r>
          </a:p>
          <a:p>
            <a:r>
              <a:rPr lang="en-US" dirty="0"/>
              <a:t>Bernese Software Configuration (test for COSMIC-1)</a:t>
            </a:r>
          </a:p>
          <a:p>
            <a:pPr lvl="1"/>
            <a:r>
              <a:rPr lang="en-US" sz="3200" dirty="0"/>
              <a:t>Antenna parameters are needed. </a:t>
            </a:r>
          </a:p>
          <a:p>
            <a:pPr lvl="2"/>
            <a:r>
              <a:rPr lang="en-US" dirty="0"/>
              <a:t>Offsets, PCVs, Boresight Vector </a:t>
            </a:r>
            <a:r>
              <a:rPr lang="en-US" dirty="0" err="1"/>
              <a:t>etc</a:t>
            </a:r>
            <a:r>
              <a:rPr lang="en-US" dirty="0"/>
              <a:t> (</a:t>
            </a:r>
            <a:r>
              <a:rPr lang="en-US" sz="2200" dirty="0" err="1"/>
              <a:t>Cheinway</a:t>
            </a:r>
            <a:r>
              <a:rPr lang="en-US" sz="2200" dirty="0"/>
              <a:t> Huang et al. 2009</a:t>
            </a:r>
            <a:r>
              <a:rPr lang="en-US" dirty="0"/>
              <a:t>)</a:t>
            </a:r>
          </a:p>
          <a:p>
            <a:pPr lvl="1"/>
            <a:r>
              <a:rPr lang="en-US" sz="3200" dirty="0"/>
              <a:t>RINEX Observation files and attitude files (from UCAR/CDAAC)</a:t>
            </a:r>
          </a:p>
          <a:p>
            <a:pPr lvl="1"/>
            <a:r>
              <a:rPr lang="en-US" sz="3200" dirty="0"/>
              <a:t>IGS </a:t>
            </a:r>
            <a:r>
              <a:rPr lang="en-US" dirty="0"/>
              <a:t>GNSS Orbit and Clock solution, Earth Orientation</a:t>
            </a:r>
          </a:p>
          <a:p>
            <a:r>
              <a:rPr lang="en-US" dirty="0"/>
              <a:t>POD results</a:t>
            </a:r>
          </a:p>
          <a:p>
            <a:pPr lvl="1"/>
            <a:r>
              <a:rPr lang="en-US" dirty="0"/>
              <a:t>LEO mass center X/Y/Z in ECEF coordinates</a:t>
            </a:r>
          </a:p>
          <a:p>
            <a:pPr lvl="1"/>
            <a:r>
              <a:rPr lang="en-US" dirty="0"/>
              <a:t>30 seconds (or high resolution) LEO/GNSS clock errors. </a:t>
            </a:r>
          </a:p>
        </p:txBody>
      </p:sp>
      <p:sp>
        <p:nvSpPr>
          <p:cNvPr id="4" name="Slide Number Placeholder 3"/>
          <p:cNvSpPr>
            <a:spLocks noGrp="1"/>
          </p:cNvSpPr>
          <p:nvPr>
            <p:ph type="sldNum" sz="quarter" idx="12"/>
          </p:nvPr>
        </p:nvSpPr>
        <p:spPr/>
        <p:txBody>
          <a:bodyPr/>
          <a:lstStyle/>
          <a:p>
            <a:fld id="{915CD59F-73F5-4E86-A0D5-A0725211DC50}" type="slidenum">
              <a:rPr lang="en-US" smtClean="0"/>
              <a:t>6</a:t>
            </a:fld>
            <a:endParaRPr lang="en-US" dirty="0"/>
          </a:p>
        </p:txBody>
      </p:sp>
    </p:spTree>
    <p:extLst>
      <p:ext uri="{BB962C8B-B14F-4D97-AF65-F5344CB8AC3E}">
        <p14:creationId xmlns:p14="http://schemas.microsoft.com/office/powerpoint/2010/main" val="485434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164592" y="4114800"/>
            <a:ext cx="4572000" cy="1371600"/>
          </a:xfrm>
          <a:prstGeom prst="rect">
            <a:avLst/>
          </a:prstGeom>
        </p:spPr>
      </p:pic>
      <p:pic>
        <p:nvPicPr>
          <p:cNvPr id="13" name="Picture 12"/>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164592" y="2667000"/>
            <a:ext cx="4572000" cy="1371600"/>
          </a:xfrm>
          <a:prstGeom prst="rect">
            <a:avLst/>
          </a:prstGeom>
        </p:spPr>
      </p:pic>
      <p:pic>
        <p:nvPicPr>
          <p:cNvPr id="12" name="Picture 11"/>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167640" y="1219200"/>
            <a:ext cx="4572000" cy="1371600"/>
          </a:xfrm>
          <a:prstGeom prst="rect">
            <a:avLst/>
          </a:prstGeom>
        </p:spPr>
      </p:pic>
      <p:sp>
        <p:nvSpPr>
          <p:cNvPr id="2" name="Title 1"/>
          <p:cNvSpPr>
            <a:spLocks noGrp="1"/>
          </p:cNvSpPr>
          <p:nvPr>
            <p:ph type="title"/>
          </p:nvPr>
        </p:nvSpPr>
        <p:spPr>
          <a:xfrm>
            <a:off x="457200" y="152400"/>
            <a:ext cx="8229600" cy="1143000"/>
          </a:xfrm>
        </p:spPr>
        <p:txBody>
          <a:bodyPr>
            <a:noAutofit/>
          </a:bodyPr>
          <a:lstStyle/>
          <a:p>
            <a:r>
              <a:rPr lang="en-US" sz="3200" dirty="0"/>
              <a:t>Bernese Output POD Compared with UCAR (COSMIC/FM-1) </a:t>
            </a:r>
          </a:p>
        </p:txBody>
      </p:sp>
      <p:sp>
        <p:nvSpPr>
          <p:cNvPr id="5" name="TextBox 4"/>
          <p:cNvSpPr txBox="1"/>
          <p:nvPr/>
        </p:nvSpPr>
        <p:spPr>
          <a:xfrm>
            <a:off x="609600" y="5534561"/>
            <a:ext cx="7772400"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prstClr val="black"/>
                </a:solidFill>
              </a:rPr>
              <a:t>LEO POD X/Y/Z difference generally with 10cm difference, as LEO POD requirements for COSMIC is 10 cm. </a:t>
            </a:r>
          </a:p>
          <a:p>
            <a:pPr marL="285750" indent="-285750">
              <a:buFont typeface="Arial" panose="020B0604020202020204" pitchFamily="34" charset="0"/>
              <a:buChar char="•"/>
            </a:pPr>
            <a:r>
              <a:rPr lang="en-US" sz="1600" dirty="0">
                <a:solidFill>
                  <a:prstClr val="black"/>
                </a:solidFill>
              </a:rPr>
              <a:t>X/Y/Z Velocity difference  generally within 0.1mm/s difference, as LEO POD Velocity uncertainty requirements: 0.1mm/s in 3D rms. </a:t>
            </a:r>
          </a:p>
          <a:p>
            <a:pPr marL="285750" indent="-285750">
              <a:buFont typeface="Arial" panose="020B0604020202020204" pitchFamily="34" charset="0"/>
              <a:buChar char="•"/>
            </a:pPr>
            <a:endParaRPr lang="en-US" sz="1600" dirty="0">
              <a:solidFill>
                <a:prstClr val="black"/>
              </a:solidFill>
            </a:endParaRPr>
          </a:p>
        </p:txBody>
      </p:sp>
      <p:sp>
        <p:nvSpPr>
          <p:cNvPr id="6" name="TextBox 5"/>
          <p:cNvSpPr txBox="1"/>
          <p:nvPr/>
        </p:nvSpPr>
        <p:spPr>
          <a:xfrm>
            <a:off x="7677150" y="1371600"/>
            <a:ext cx="381000" cy="381000"/>
          </a:xfrm>
          <a:prstGeom prst="rect">
            <a:avLst/>
          </a:prstGeom>
          <a:noFill/>
        </p:spPr>
        <p:txBody>
          <a:bodyPr wrap="square" rtlCol="0">
            <a:spAutoFit/>
          </a:bodyPr>
          <a:lstStyle/>
          <a:p>
            <a:r>
              <a:rPr lang="en-US" dirty="0">
                <a:solidFill>
                  <a:prstClr val="black"/>
                </a:solidFill>
              </a:rPr>
              <a:t>X</a:t>
            </a:r>
          </a:p>
        </p:txBody>
      </p:sp>
      <p:sp>
        <p:nvSpPr>
          <p:cNvPr id="10" name="TextBox 9"/>
          <p:cNvSpPr txBox="1"/>
          <p:nvPr/>
        </p:nvSpPr>
        <p:spPr>
          <a:xfrm>
            <a:off x="7677150" y="2895600"/>
            <a:ext cx="381000" cy="381000"/>
          </a:xfrm>
          <a:prstGeom prst="rect">
            <a:avLst/>
          </a:prstGeom>
          <a:noFill/>
        </p:spPr>
        <p:txBody>
          <a:bodyPr wrap="square" rtlCol="0">
            <a:spAutoFit/>
          </a:bodyPr>
          <a:lstStyle/>
          <a:p>
            <a:r>
              <a:rPr lang="en-US" dirty="0">
                <a:solidFill>
                  <a:prstClr val="black"/>
                </a:solidFill>
              </a:rPr>
              <a:t>Y</a:t>
            </a:r>
          </a:p>
        </p:txBody>
      </p:sp>
      <p:sp>
        <p:nvSpPr>
          <p:cNvPr id="11" name="TextBox 10"/>
          <p:cNvSpPr txBox="1"/>
          <p:nvPr/>
        </p:nvSpPr>
        <p:spPr>
          <a:xfrm>
            <a:off x="7677150" y="4351020"/>
            <a:ext cx="381000" cy="381000"/>
          </a:xfrm>
          <a:prstGeom prst="rect">
            <a:avLst/>
          </a:prstGeom>
          <a:noFill/>
        </p:spPr>
        <p:txBody>
          <a:bodyPr wrap="square" rtlCol="0">
            <a:spAutoFit/>
          </a:bodyPr>
          <a:lstStyle/>
          <a:p>
            <a:r>
              <a:rPr lang="en-US" dirty="0">
                <a:solidFill>
                  <a:prstClr val="black"/>
                </a:solidFill>
              </a:rPr>
              <a:t>Z</a:t>
            </a:r>
          </a:p>
        </p:txBody>
      </p:sp>
      <p:sp>
        <p:nvSpPr>
          <p:cNvPr id="3" name="Slide Number Placeholder 2"/>
          <p:cNvSpPr>
            <a:spLocks noGrp="1"/>
          </p:cNvSpPr>
          <p:nvPr>
            <p:ph type="sldNum" sz="quarter" idx="12"/>
          </p:nvPr>
        </p:nvSpPr>
        <p:spPr/>
        <p:txBody>
          <a:bodyPr/>
          <a:lstStyle/>
          <a:p>
            <a:fld id="{915CD59F-73F5-4E86-A0D5-A0725211DC50}" type="slidenum">
              <a:rPr lang="en-US" smtClean="0"/>
              <a:t>7</a:t>
            </a:fld>
            <a:endParaRPr lang="en-US"/>
          </a:p>
        </p:txBody>
      </p:sp>
      <p:pic>
        <p:nvPicPr>
          <p:cNvPr id="16" name="Picture 15"/>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4343401" y="2661249"/>
            <a:ext cx="4572000" cy="1371600"/>
          </a:xfrm>
          <a:prstGeom prst="rect">
            <a:avLst/>
          </a:prstGeom>
        </p:spPr>
      </p:pic>
      <p:pic>
        <p:nvPicPr>
          <p:cNvPr id="17" name="Picture 16"/>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4343400" y="4114800"/>
            <a:ext cx="4572000" cy="1371600"/>
          </a:xfrm>
          <a:prstGeom prst="rect">
            <a:avLst/>
          </a:prstGeom>
        </p:spPr>
      </p:pic>
      <p:pic>
        <p:nvPicPr>
          <p:cNvPr id="18" name="Picture 17"/>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4343400" y="1219200"/>
            <a:ext cx="4572000" cy="1371600"/>
          </a:xfrm>
          <a:prstGeom prst="rect">
            <a:avLst/>
          </a:prstGeom>
        </p:spPr>
      </p:pic>
      <p:sp>
        <p:nvSpPr>
          <p:cNvPr id="19" name="TextBox 18"/>
          <p:cNvSpPr txBox="1"/>
          <p:nvPr/>
        </p:nvSpPr>
        <p:spPr>
          <a:xfrm>
            <a:off x="3276600" y="1333500"/>
            <a:ext cx="381000" cy="381000"/>
          </a:xfrm>
          <a:prstGeom prst="rect">
            <a:avLst/>
          </a:prstGeom>
          <a:noFill/>
        </p:spPr>
        <p:txBody>
          <a:bodyPr wrap="square" rtlCol="0">
            <a:spAutoFit/>
          </a:bodyPr>
          <a:lstStyle/>
          <a:p>
            <a:r>
              <a:rPr lang="en-US" dirty="0">
                <a:solidFill>
                  <a:prstClr val="black"/>
                </a:solidFill>
              </a:rPr>
              <a:t>X</a:t>
            </a:r>
          </a:p>
        </p:txBody>
      </p:sp>
      <p:sp>
        <p:nvSpPr>
          <p:cNvPr id="20" name="TextBox 19"/>
          <p:cNvSpPr txBox="1"/>
          <p:nvPr/>
        </p:nvSpPr>
        <p:spPr>
          <a:xfrm>
            <a:off x="3276600" y="2857500"/>
            <a:ext cx="381000" cy="381000"/>
          </a:xfrm>
          <a:prstGeom prst="rect">
            <a:avLst/>
          </a:prstGeom>
          <a:noFill/>
        </p:spPr>
        <p:txBody>
          <a:bodyPr wrap="square" rtlCol="0">
            <a:spAutoFit/>
          </a:bodyPr>
          <a:lstStyle/>
          <a:p>
            <a:r>
              <a:rPr lang="en-US" dirty="0">
                <a:solidFill>
                  <a:prstClr val="black"/>
                </a:solidFill>
              </a:rPr>
              <a:t>Y</a:t>
            </a:r>
          </a:p>
        </p:txBody>
      </p:sp>
      <p:sp>
        <p:nvSpPr>
          <p:cNvPr id="21" name="TextBox 20"/>
          <p:cNvSpPr txBox="1"/>
          <p:nvPr/>
        </p:nvSpPr>
        <p:spPr>
          <a:xfrm>
            <a:off x="3276600" y="4312920"/>
            <a:ext cx="381000" cy="381000"/>
          </a:xfrm>
          <a:prstGeom prst="rect">
            <a:avLst/>
          </a:prstGeom>
          <a:noFill/>
        </p:spPr>
        <p:txBody>
          <a:bodyPr wrap="square" rtlCol="0">
            <a:spAutoFit/>
          </a:bodyPr>
          <a:lstStyle/>
          <a:p>
            <a:r>
              <a:rPr lang="en-US" dirty="0">
                <a:solidFill>
                  <a:prstClr val="black"/>
                </a:solidFill>
              </a:rPr>
              <a:t>Z</a:t>
            </a:r>
          </a:p>
        </p:txBody>
      </p:sp>
      <p:sp>
        <p:nvSpPr>
          <p:cNvPr id="22" name="TextBox 21"/>
          <p:cNvSpPr txBox="1"/>
          <p:nvPr/>
        </p:nvSpPr>
        <p:spPr>
          <a:xfrm>
            <a:off x="7867650" y="1329904"/>
            <a:ext cx="514350" cy="369332"/>
          </a:xfrm>
          <a:prstGeom prst="rect">
            <a:avLst/>
          </a:prstGeom>
          <a:noFill/>
        </p:spPr>
        <p:txBody>
          <a:bodyPr wrap="square" rtlCol="0">
            <a:spAutoFit/>
          </a:bodyPr>
          <a:lstStyle/>
          <a:p>
            <a:r>
              <a:rPr lang="en-US" dirty="0">
                <a:solidFill>
                  <a:prstClr val="black"/>
                </a:solidFill>
              </a:rPr>
              <a:t>V</a:t>
            </a:r>
            <a:r>
              <a:rPr lang="en-US" sz="1400" baseline="-25000" dirty="0">
                <a:solidFill>
                  <a:prstClr val="black"/>
                </a:solidFill>
              </a:rPr>
              <a:t>X</a:t>
            </a:r>
            <a:endParaRPr lang="en-US" baseline="-25000" dirty="0">
              <a:solidFill>
                <a:prstClr val="black"/>
              </a:solidFill>
            </a:endParaRPr>
          </a:p>
        </p:txBody>
      </p:sp>
      <p:sp>
        <p:nvSpPr>
          <p:cNvPr id="23" name="TextBox 22"/>
          <p:cNvSpPr txBox="1"/>
          <p:nvPr/>
        </p:nvSpPr>
        <p:spPr>
          <a:xfrm>
            <a:off x="7892270" y="2852465"/>
            <a:ext cx="489729" cy="369332"/>
          </a:xfrm>
          <a:prstGeom prst="rect">
            <a:avLst/>
          </a:prstGeom>
          <a:noFill/>
        </p:spPr>
        <p:txBody>
          <a:bodyPr wrap="square" rtlCol="0">
            <a:spAutoFit/>
          </a:bodyPr>
          <a:lstStyle/>
          <a:p>
            <a:r>
              <a:rPr lang="en-US" dirty="0">
                <a:solidFill>
                  <a:prstClr val="black"/>
                </a:solidFill>
              </a:rPr>
              <a:t>V</a:t>
            </a:r>
            <a:r>
              <a:rPr lang="en-US" baseline="-25000" dirty="0">
                <a:solidFill>
                  <a:prstClr val="black"/>
                </a:solidFill>
              </a:rPr>
              <a:t>Y</a:t>
            </a:r>
          </a:p>
        </p:txBody>
      </p:sp>
      <p:sp>
        <p:nvSpPr>
          <p:cNvPr id="24" name="TextBox 23"/>
          <p:cNvSpPr txBox="1"/>
          <p:nvPr/>
        </p:nvSpPr>
        <p:spPr>
          <a:xfrm>
            <a:off x="7934324" y="4312920"/>
            <a:ext cx="676275" cy="369332"/>
          </a:xfrm>
          <a:prstGeom prst="rect">
            <a:avLst/>
          </a:prstGeom>
          <a:noFill/>
        </p:spPr>
        <p:txBody>
          <a:bodyPr wrap="square" rtlCol="0">
            <a:spAutoFit/>
          </a:bodyPr>
          <a:lstStyle/>
          <a:p>
            <a:r>
              <a:rPr lang="en-US" dirty="0">
                <a:solidFill>
                  <a:prstClr val="black"/>
                </a:solidFill>
              </a:rPr>
              <a:t>V</a:t>
            </a:r>
            <a:r>
              <a:rPr lang="en-US" baseline="-25000" dirty="0">
                <a:solidFill>
                  <a:prstClr val="black"/>
                </a:solidFill>
              </a:rPr>
              <a:t>Z</a:t>
            </a:r>
          </a:p>
        </p:txBody>
      </p:sp>
    </p:spTree>
    <p:extLst>
      <p:ext uri="{BB962C8B-B14F-4D97-AF65-F5344CB8AC3E}">
        <p14:creationId xmlns:p14="http://schemas.microsoft.com/office/powerpoint/2010/main" val="3923250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860" y="1910086"/>
            <a:ext cx="6153150" cy="1232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Calculation of Excess Phase</a:t>
            </a:r>
          </a:p>
        </p:txBody>
      </p:sp>
      <p:sp>
        <p:nvSpPr>
          <p:cNvPr id="5" name="Rectangle 4"/>
          <p:cNvSpPr/>
          <p:nvPr/>
        </p:nvSpPr>
        <p:spPr>
          <a:xfrm>
            <a:off x="1524000" y="1910086"/>
            <a:ext cx="763905"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7" name="Straight Arrow Connector 6"/>
          <p:cNvCxnSpPr/>
          <p:nvPr/>
        </p:nvCxnSpPr>
        <p:spPr>
          <a:xfrm flipH="1">
            <a:off x="1178121" y="2214976"/>
            <a:ext cx="35433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88146" y="2333514"/>
            <a:ext cx="1469254" cy="646331"/>
          </a:xfrm>
          <a:prstGeom prst="rect">
            <a:avLst/>
          </a:prstGeom>
          <a:noFill/>
        </p:spPr>
        <p:txBody>
          <a:bodyPr wrap="square" rtlCol="0">
            <a:spAutoFit/>
          </a:bodyPr>
          <a:lstStyle/>
          <a:p>
            <a:r>
              <a:rPr lang="en-US" dirty="0">
                <a:solidFill>
                  <a:srgbClr val="FF0000"/>
                </a:solidFill>
              </a:rPr>
              <a:t>Carrier Phase Measu</a:t>
            </a:r>
            <a:r>
              <a:rPr lang="en-US" sz="1600" dirty="0">
                <a:solidFill>
                  <a:srgbClr val="FF0000"/>
                </a:solidFill>
              </a:rPr>
              <a:t>r</a:t>
            </a:r>
            <a:r>
              <a:rPr lang="en-US" dirty="0">
                <a:solidFill>
                  <a:srgbClr val="FF0000"/>
                </a:solidFill>
              </a:rPr>
              <a:t>ed</a:t>
            </a:r>
          </a:p>
        </p:txBody>
      </p:sp>
      <p:sp>
        <p:nvSpPr>
          <p:cNvPr id="3" name="TextBox 2"/>
          <p:cNvSpPr txBox="1"/>
          <p:nvPr/>
        </p:nvSpPr>
        <p:spPr>
          <a:xfrm>
            <a:off x="584557" y="4038600"/>
            <a:ext cx="7772401"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70C0"/>
                </a:solidFill>
              </a:rPr>
              <a:t>Only time derivatives matter, constant offset has no effects!</a:t>
            </a:r>
          </a:p>
          <a:p>
            <a:pPr marL="285750" indent="-285750">
              <a:buFont typeface="Arial" panose="020B0604020202020204" pitchFamily="34" charset="0"/>
              <a:buChar char="•"/>
            </a:pPr>
            <a:r>
              <a:rPr lang="en-US" sz="1600" dirty="0">
                <a:solidFill>
                  <a:srgbClr val="0070C0"/>
                </a:solidFill>
              </a:rPr>
              <a:t>Error orders  (large fluctuation to small changing during one </a:t>
            </a:r>
            <a:r>
              <a:rPr lang="en-US" sz="1600" dirty="0" err="1">
                <a:solidFill>
                  <a:srgbClr val="0070C0"/>
                </a:solidFill>
              </a:rPr>
              <a:t>occ</a:t>
            </a:r>
            <a:r>
              <a:rPr lang="en-US" sz="1600" dirty="0">
                <a:solidFill>
                  <a:srgbClr val="0070C0"/>
                </a:solidFill>
              </a:rPr>
              <a:t> events ~2 minutes). </a:t>
            </a:r>
          </a:p>
          <a:p>
            <a:pPr marL="742950" lvl="1" indent="-285750">
              <a:buFont typeface="Arial" panose="020B0604020202020204" pitchFamily="34" charset="0"/>
              <a:buChar char="•"/>
            </a:pPr>
            <a:r>
              <a:rPr lang="en-US" sz="1600" dirty="0">
                <a:solidFill>
                  <a:srgbClr val="FF6600"/>
                </a:solidFill>
              </a:rPr>
              <a:t>LEO CLK Error </a:t>
            </a:r>
            <a:r>
              <a:rPr lang="en-US" sz="1600" dirty="0">
                <a:solidFill>
                  <a:srgbClr val="0070C0"/>
                </a:solidFill>
              </a:rPr>
              <a:t>&gt;</a:t>
            </a:r>
            <a:r>
              <a:rPr lang="en-US" sz="1600" dirty="0">
                <a:solidFill>
                  <a:srgbClr val="FF6600"/>
                </a:solidFill>
              </a:rPr>
              <a:t>GNSS CLK ERROR</a:t>
            </a:r>
            <a:r>
              <a:rPr lang="en-US" sz="1600" dirty="0">
                <a:solidFill>
                  <a:srgbClr val="0070C0"/>
                </a:solidFill>
              </a:rPr>
              <a:t> &gt;</a:t>
            </a:r>
            <a:r>
              <a:rPr lang="en-US" sz="1600" dirty="0">
                <a:solidFill>
                  <a:srgbClr val="FF6600"/>
                </a:solidFill>
              </a:rPr>
              <a:t>Range ERROR</a:t>
            </a:r>
            <a:r>
              <a:rPr lang="en-US" sz="1600" dirty="0">
                <a:solidFill>
                  <a:srgbClr val="0070C0"/>
                </a:solidFill>
              </a:rPr>
              <a:t> &gt;</a:t>
            </a:r>
            <a:r>
              <a:rPr lang="en-US" sz="1600" dirty="0">
                <a:solidFill>
                  <a:srgbClr val="FF6600"/>
                </a:solidFill>
              </a:rPr>
              <a:t>Relativity Effects</a:t>
            </a:r>
            <a:r>
              <a:rPr lang="en-US" sz="1600" dirty="0">
                <a:solidFill>
                  <a:srgbClr val="0070C0"/>
                </a:solidFill>
              </a:rPr>
              <a:t>&gt;</a:t>
            </a:r>
            <a:r>
              <a:rPr lang="en-US" sz="1600" dirty="0">
                <a:solidFill>
                  <a:srgbClr val="FF6600"/>
                </a:solidFill>
              </a:rPr>
              <a:t>Phase windup</a:t>
            </a:r>
            <a:r>
              <a:rPr lang="en-US" sz="1600" dirty="0">
                <a:solidFill>
                  <a:srgbClr val="0070C0"/>
                </a:solidFill>
              </a:rPr>
              <a:t> &gt;other errors.  </a:t>
            </a:r>
            <a:r>
              <a:rPr lang="en-US" sz="1600" dirty="0">
                <a:solidFill>
                  <a:srgbClr val="FF6600"/>
                </a:solidFill>
              </a:rPr>
              <a:t>Cycle slips </a:t>
            </a:r>
            <a:r>
              <a:rPr lang="en-US" sz="1600" dirty="0">
                <a:solidFill>
                  <a:srgbClr val="0070C0"/>
                </a:solidFill>
              </a:rPr>
              <a:t>can be removed using model or GPS bits. </a:t>
            </a:r>
          </a:p>
        </p:txBody>
      </p:sp>
      <p:sp>
        <p:nvSpPr>
          <p:cNvPr id="12" name="Rectangle 11"/>
          <p:cNvSpPr/>
          <p:nvPr/>
        </p:nvSpPr>
        <p:spPr>
          <a:xfrm>
            <a:off x="2895600" y="2761251"/>
            <a:ext cx="2514600" cy="381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Rectangle 3"/>
          <p:cNvSpPr/>
          <p:nvPr/>
        </p:nvSpPr>
        <p:spPr>
          <a:xfrm>
            <a:off x="3746377" y="3464878"/>
            <a:ext cx="2438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50"/>
                </a:solidFill>
              </a:rPr>
              <a:t>Excess Phase Wanted</a:t>
            </a:r>
          </a:p>
        </p:txBody>
      </p:sp>
      <p:cxnSp>
        <p:nvCxnSpPr>
          <p:cNvPr id="11" name="Straight Arrow Connector 10"/>
          <p:cNvCxnSpPr>
            <a:stCxn id="12" idx="2"/>
            <a:endCxn id="4" idx="0"/>
          </p:cNvCxnSpPr>
          <p:nvPr/>
        </p:nvCxnSpPr>
        <p:spPr>
          <a:xfrm>
            <a:off x="4152900" y="3142251"/>
            <a:ext cx="812677" cy="3226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667000" y="1910176"/>
            <a:ext cx="2514600" cy="3810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4" name="TextBox 13"/>
          <p:cNvSpPr txBox="1"/>
          <p:nvPr/>
        </p:nvSpPr>
        <p:spPr>
          <a:xfrm>
            <a:off x="2819400" y="1452976"/>
            <a:ext cx="1828800" cy="381000"/>
          </a:xfrm>
          <a:prstGeom prst="rect">
            <a:avLst/>
          </a:prstGeom>
          <a:noFill/>
        </p:spPr>
        <p:txBody>
          <a:bodyPr wrap="square" rtlCol="0">
            <a:spAutoFit/>
          </a:bodyPr>
          <a:lstStyle/>
          <a:p>
            <a:r>
              <a:rPr lang="en-US" dirty="0">
                <a:solidFill>
                  <a:srgbClr val="FFC000"/>
                </a:solidFill>
              </a:rPr>
              <a:t>Leo Clock Error</a:t>
            </a:r>
          </a:p>
        </p:txBody>
      </p:sp>
      <p:sp>
        <p:nvSpPr>
          <p:cNvPr id="20" name="Rectangle 19"/>
          <p:cNvSpPr/>
          <p:nvPr/>
        </p:nvSpPr>
        <p:spPr>
          <a:xfrm>
            <a:off x="2895600" y="2367376"/>
            <a:ext cx="1561368" cy="3810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1" name="Rectangle 20"/>
          <p:cNvSpPr/>
          <p:nvPr/>
        </p:nvSpPr>
        <p:spPr>
          <a:xfrm>
            <a:off x="838200" y="3510376"/>
            <a:ext cx="2438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F0"/>
                </a:solidFill>
              </a:rPr>
              <a:t>GNSS Clock Error</a:t>
            </a:r>
          </a:p>
        </p:txBody>
      </p:sp>
      <p:cxnSp>
        <p:nvCxnSpPr>
          <p:cNvPr id="18" name="Straight Arrow Connector 17"/>
          <p:cNvCxnSpPr/>
          <p:nvPr/>
        </p:nvCxnSpPr>
        <p:spPr>
          <a:xfrm flipH="1">
            <a:off x="2057400" y="2656679"/>
            <a:ext cx="838200" cy="8081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535238" y="1910176"/>
            <a:ext cx="601975" cy="3810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6" name="TextBox 25"/>
          <p:cNvSpPr txBox="1"/>
          <p:nvPr/>
        </p:nvSpPr>
        <p:spPr>
          <a:xfrm>
            <a:off x="4800600" y="1447800"/>
            <a:ext cx="2057400" cy="369332"/>
          </a:xfrm>
          <a:prstGeom prst="rect">
            <a:avLst/>
          </a:prstGeom>
          <a:noFill/>
        </p:spPr>
        <p:txBody>
          <a:bodyPr wrap="square" rtlCol="0">
            <a:spAutoFit/>
          </a:bodyPr>
          <a:lstStyle/>
          <a:p>
            <a:r>
              <a:rPr lang="en-US" dirty="0">
                <a:solidFill>
                  <a:srgbClr val="0000FF"/>
                </a:solidFill>
              </a:rPr>
              <a:t>Range of GNSS/LEO</a:t>
            </a:r>
          </a:p>
        </p:txBody>
      </p:sp>
      <p:sp>
        <p:nvSpPr>
          <p:cNvPr id="28" name="Rectangle 27"/>
          <p:cNvSpPr/>
          <p:nvPr/>
        </p:nvSpPr>
        <p:spPr>
          <a:xfrm>
            <a:off x="5659913" y="2748376"/>
            <a:ext cx="969487" cy="3810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9" name="Rectangle 28"/>
          <p:cNvSpPr/>
          <p:nvPr/>
        </p:nvSpPr>
        <p:spPr>
          <a:xfrm>
            <a:off x="6027938" y="3460810"/>
            <a:ext cx="2438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rPr>
              <a:t>Phase Ambiguity</a:t>
            </a:r>
          </a:p>
        </p:txBody>
      </p:sp>
      <p:sp>
        <p:nvSpPr>
          <p:cNvPr id="32" name="Rectangle 31"/>
          <p:cNvSpPr/>
          <p:nvPr/>
        </p:nvSpPr>
        <p:spPr>
          <a:xfrm>
            <a:off x="6465981" y="1910176"/>
            <a:ext cx="969487"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3" name="Rectangle 32"/>
          <p:cNvSpPr/>
          <p:nvPr/>
        </p:nvSpPr>
        <p:spPr>
          <a:xfrm>
            <a:off x="4800600" y="2367376"/>
            <a:ext cx="1717507"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30" name="Curved Connector 29"/>
          <p:cNvCxnSpPr/>
          <p:nvPr/>
        </p:nvCxnSpPr>
        <p:spPr>
          <a:xfrm>
            <a:off x="6781800" y="2367376"/>
            <a:ext cx="519467" cy="278002"/>
          </a:xfrm>
          <a:prstGeom prst="curvedConnector3">
            <a:avLst>
              <a:gd name="adj1" fmla="val -43995"/>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6934200" y="2443576"/>
            <a:ext cx="2438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rPr>
              <a:t>Relativity Effects</a:t>
            </a:r>
          </a:p>
        </p:txBody>
      </p:sp>
      <p:sp>
        <p:nvSpPr>
          <p:cNvPr id="41" name="TextBox 40"/>
          <p:cNvSpPr txBox="1"/>
          <p:nvPr/>
        </p:nvSpPr>
        <p:spPr>
          <a:xfrm>
            <a:off x="113347" y="3060778"/>
            <a:ext cx="2211705" cy="338554"/>
          </a:xfrm>
          <a:prstGeom prst="rect">
            <a:avLst/>
          </a:prstGeom>
          <a:noFill/>
        </p:spPr>
        <p:txBody>
          <a:bodyPr wrap="square" rtlCol="0">
            <a:spAutoFit/>
          </a:bodyPr>
          <a:lstStyle/>
          <a:p>
            <a:r>
              <a:rPr lang="en-US" sz="1600" dirty="0"/>
              <a:t>Schreiner et al., 2009</a:t>
            </a:r>
          </a:p>
        </p:txBody>
      </p:sp>
      <p:cxnSp>
        <p:nvCxnSpPr>
          <p:cNvPr id="27" name="Straight Arrow Connector 26"/>
          <p:cNvCxnSpPr/>
          <p:nvPr/>
        </p:nvCxnSpPr>
        <p:spPr>
          <a:xfrm>
            <a:off x="6347718" y="3187749"/>
            <a:ext cx="812677" cy="3226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1" name="Picture 2" descr="http://viirs.astro.umd.edu/RO/bzhang/G10_L1pha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1" y="5115818"/>
            <a:ext cx="2775552" cy="174218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9238" y="5105400"/>
            <a:ext cx="2482295" cy="1609493"/>
          </a:xfrm>
          <a:prstGeom prst="rect">
            <a:avLst/>
          </a:prstGeom>
        </p:spPr>
      </p:pic>
      <p:sp>
        <p:nvSpPr>
          <p:cNvPr id="6" name="TextBox 5"/>
          <p:cNvSpPr txBox="1"/>
          <p:nvPr/>
        </p:nvSpPr>
        <p:spPr>
          <a:xfrm>
            <a:off x="1315036" y="5372983"/>
            <a:ext cx="2361248" cy="584775"/>
          </a:xfrm>
          <a:prstGeom prst="rect">
            <a:avLst/>
          </a:prstGeom>
          <a:noFill/>
        </p:spPr>
        <p:txBody>
          <a:bodyPr wrap="square" rtlCol="0">
            <a:spAutoFit/>
          </a:bodyPr>
          <a:lstStyle/>
          <a:p>
            <a:r>
              <a:rPr lang="en-US" sz="1600" dirty="0"/>
              <a:t>Observed Phase</a:t>
            </a:r>
          </a:p>
          <a:p>
            <a:r>
              <a:rPr lang="en-US" sz="1600" dirty="0"/>
              <a:t> L1/L2</a:t>
            </a:r>
          </a:p>
        </p:txBody>
      </p:sp>
      <p:sp>
        <p:nvSpPr>
          <p:cNvPr id="9" name="TextBox 8"/>
          <p:cNvSpPr txBox="1"/>
          <p:nvPr/>
        </p:nvSpPr>
        <p:spPr>
          <a:xfrm>
            <a:off x="4953000" y="5790638"/>
            <a:ext cx="1447800" cy="369332"/>
          </a:xfrm>
          <a:prstGeom prst="rect">
            <a:avLst/>
          </a:prstGeom>
          <a:noFill/>
        </p:spPr>
        <p:txBody>
          <a:bodyPr wrap="square" rtlCol="0">
            <a:spAutoFit/>
          </a:bodyPr>
          <a:lstStyle/>
          <a:p>
            <a:r>
              <a:rPr lang="en-US" dirty="0"/>
              <a:t>Excess Phase</a:t>
            </a:r>
          </a:p>
        </p:txBody>
      </p:sp>
      <p:sp>
        <p:nvSpPr>
          <p:cNvPr id="10" name="Right Arrow 9"/>
          <p:cNvSpPr/>
          <p:nvPr/>
        </p:nvSpPr>
        <p:spPr>
          <a:xfrm>
            <a:off x="3581400" y="5867400"/>
            <a:ext cx="910035" cy="119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2857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GNSS and LEO Clock Error</a:t>
            </a:r>
          </a:p>
        </p:txBody>
      </p:sp>
      <p:sp>
        <p:nvSpPr>
          <p:cNvPr id="3" name="Content Placeholder 2"/>
          <p:cNvSpPr>
            <a:spLocks noGrp="1"/>
          </p:cNvSpPr>
          <p:nvPr>
            <p:ph idx="1"/>
          </p:nvPr>
        </p:nvSpPr>
        <p:spPr>
          <a:xfrm>
            <a:off x="217098" y="5015470"/>
            <a:ext cx="8915400" cy="1523999"/>
          </a:xfrm>
        </p:spPr>
        <p:txBody>
          <a:bodyPr numCol="2">
            <a:normAutofit fontScale="92500" lnSpcReduction="10000"/>
          </a:bodyPr>
          <a:lstStyle/>
          <a:p>
            <a:r>
              <a:rPr lang="en-US" sz="1800" dirty="0"/>
              <a:t>GPS Clock</a:t>
            </a:r>
          </a:p>
          <a:p>
            <a:pPr lvl="1"/>
            <a:r>
              <a:rPr lang="en-US" sz="1400" dirty="0"/>
              <a:t>Using CODE 30 seconds product</a:t>
            </a:r>
          </a:p>
          <a:p>
            <a:pPr lvl="1"/>
            <a:r>
              <a:rPr lang="en-US" sz="1400" dirty="0"/>
              <a:t>Some GPS satellite bias may be large (0.5 </a:t>
            </a:r>
            <a:r>
              <a:rPr lang="en-US" sz="1400" dirty="0" err="1"/>
              <a:t>ms</a:t>
            </a:r>
            <a:r>
              <a:rPr lang="en-US" sz="1400" dirty="0"/>
              <a:t>), but relatively stable (&lt;1us/day)</a:t>
            </a:r>
          </a:p>
          <a:p>
            <a:pPr lvl="1"/>
            <a:r>
              <a:rPr lang="en-US" sz="1400" dirty="0"/>
              <a:t>Zero differencing requires high rate clocks. </a:t>
            </a:r>
          </a:p>
          <a:p>
            <a:pPr lvl="1"/>
            <a:r>
              <a:rPr lang="en-US" sz="1800" dirty="0"/>
              <a:t>C*</a:t>
            </a:r>
            <a:r>
              <a:rPr lang="el-GR" sz="1800" dirty="0"/>
              <a:t>Δ</a:t>
            </a:r>
            <a:r>
              <a:rPr lang="en-US" sz="1800" dirty="0"/>
              <a:t>T.</a:t>
            </a:r>
            <a:endParaRPr lang="en-US" sz="2200" dirty="0"/>
          </a:p>
          <a:p>
            <a:r>
              <a:rPr lang="en-US" sz="1800" dirty="0"/>
              <a:t>LEO Clock</a:t>
            </a:r>
          </a:p>
          <a:p>
            <a:pPr lvl="1"/>
            <a:r>
              <a:rPr lang="en-US" sz="1400" dirty="0"/>
              <a:t>Bernese Final Solution</a:t>
            </a:r>
          </a:p>
          <a:p>
            <a:pPr lvl="1"/>
            <a:r>
              <a:rPr lang="en-US" sz="1400" dirty="0"/>
              <a:t>Bias &lt;1us, but not as stable as GPS</a:t>
            </a:r>
          </a:p>
          <a:p>
            <a:pPr lvl="1"/>
            <a:r>
              <a:rPr lang="en-US" sz="1400" dirty="0"/>
              <a:t>Interpolation problem.</a:t>
            </a:r>
          </a:p>
          <a:p>
            <a:pPr lvl="1"/>
            <a:r>
              <a:rPr lang="en-US" sz="1800" dirty="0"/>
              <a:t>-C*</a:t>
            </a:r>
            <a:r>
              <a:rPr lang="el-GR" sz="1800" dirty="0"/>
              <a:t>Δ</a:t>
            </a:r>
            <a:r>
              <a:rPr lang="en-US" sz="1800" dirty="0"/>
              <a:t>T (significant effects  on excess phase)</a:t>
            </a:r>
          </a:p>
        </p:txBody>
      </p:sp>
      <p:sp>
        <p:nvSpPr>
          <p:cNvPr id="4" name="Slide Number Placeholder 3"/>
          <p:cNvSpPr>
            <a:spLocks noGrp="1"/>
          </p:cNvSpPr>
          <p:nvPr>
            <p:ph type="sldNum" sz="quarter" idx="12"/>
          </p:nvPr>
        </p:nvSpPr>
        <p:spPr/>
        <p:txBody>
          <a:bodyPr/>
          <a:lstStyle/>
          <a:p>
            <a:fld id="{915CD59F-73F5-4E86-A0D5-A0725211DC50}" type="slidenum">
              <a:rPr lang="en-US" smtClean="0"/>
              <a:t>9</a:t>
            </a:fld>
            <a:endParaRPr lang="en-US"/>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899886"/>
            <a:ext cx="7010400" cy="4181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05400" y="6400800"/>
            <a:ext cx="3200400" cy="369332"/>
          </a:xfrm>
          <a:prstGeom prst="rect">
            <a:avLst/>
          </a:prstGeom>
          <a:noFill/>
        </p:spPr>
        <p:txBody>
          <a:bodyPr wrap="square" rtlCol="0">
            <a:spAutoFit/>
          </a:bodyPr>
          <a:lstStyle/>
          <a:p>
            <a:r>
              <a:rPr lang="en-US" dirty="0">
                <a:solidFill>
                  <a:srgbClr val="00B050"/>
                </a:solidFill>
              </a:rPr>
              <a:t>Single differencing is needed. </a:t>
            </a:r>
          </a:p>
        </p:txBody>
      </p:sp>
      <p:sp>
        <p:nvSpPr>
          <p:cNvPr id="7" name="TextBox 6"/>
          <p:cNvSpPr txBox="1"/>
          <p:nvPr/>
        </p:nvSpPr>
        <p:spPr>
          <a:xfrm>
            <a:off x="381000" y="6400800"/>
            <a:ext cx="4343400" cy="369332"/>
          </a:xfrm>
          <a:prstGeom prst="rect">
            <a:avLst/>
          </a:prstGeom>
          <a:noFill/>
        </p:spPr>
        <p:txBody>
          <a:bodyPr wrap="square" rtlCol="0">
            <a:spAutoFit/>
          </a:bodyPr>
          <a:lstStyle/>
          <a:p>
            <a:r>
              <a:rPr lang="en-US" dirty="0">
                <a:solidFill>
                  <a:srgbClr val="00B050"/>
                </a:solidFill>
              </a:rPr>
              <a:t>High rate estimation need ground stations. </a:t>
            </a:r>
          </a:p>
        </p:txBody>
      </p:sp>
    </p:spTree>
    <p:extLst>
      <p:ext uri="{BB962C8B-B14F-4D97-AF65-F5344CB8AC3E}">
        <p14:creationId xmlns:p14="http://schemas.microsoft.com/office/powerpoint/2010/main" val="1508706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32192</TotalTime>
  <Words>2716</Words>
  <Application>Microsoft Macintosh PowerPoint</Application>
  <PresentationFormat>On-screen Show (4:3)</PresentationFormat>
  <Paragraphs>375</Paragraphs>
  <Slides>25</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25</vt:i4>
      </vt:variant>
    </vt:vector>
  </HeadingPairs>
  <TitlesOfParts>
    <vt:vector size="35" baseType="lpstr">
      <vt:lpstr>宋体</vt:lpstr>
      <vt:lpstr>Arial</vt:lpstr>
      <vt:lpstr>Calibri</vt:lpstr>
      <vt:lpstr>Calibri Light</vt:lpstr>
      <vt:lpstr>Cambria Math</vt:lpstr>
      <vt:lpstr>Haettenschweiler</vt:lpstr>
      <vt:lpstr>Office Theme</vt:lpstr>
      <vt:lpstr>1_Office Theme</vt:lpstr>
      <vt:lpstr>3_Office Theme</vt:lpstr>
      <vt:lpstr>2_Office Theme</vt:lpstr>
      <vt:lpstr>Error Assessments in the GNSS Radio Occultation Excess Phase/Bending Angle Calculation</vt:lpstr>
      <vt:lpstr>OUTLINE</vt:lpstr>
      <vt:lpstr>GNSS Radio Occultation Introduction</vt:lpstr>
      <vt:lpstr>Research Goals</vt:lpstr>
      <vt:lpstr>RO Processing Procedure with COSMIC-1 data</vt:lpstr>
      <vt:lpstr>POD Error Quantification</vt:lpstr>
      <vt:lpstr>Bernese Output POD Compared with UCAR (COSMIC/FM-1) </vt:lpstr>
      <vt:lpstr>Calculation of Excess Phase</vt:lpstr>
      <vt:lpstr>GNSS and LEO Clock Error</vt:lpstr>
      <vt:lpstr>LEO Clock Error (Zero versus Single Differencing)</vt:lpstr>
      <vt:lpstr>Antenna Offset and Phase Center Variations</vt:lpstr>
      <vt:lpstr>Calculation of Excess Phase (Example)</vt:lpstr>
      <vt:lpstr>Excess Phase Difference Statistics</vt:lpstr>
      <vt:lpstr>From Excess Phase to Bending Angle</vt:lpstr>
      <vt:lpstr>Bending Angle Comparison </vt:lpstr>
      <vt:lpstr>Summary</vt:lpstr>
      <vt:lpstr>Acknowledgement</vt:lpstr>
      <vt:lpstr>What error is important? </vt:lpstr>
      <vt:lpstr>Error Sources in the excess Phase Model</vt:lpstr>
      <vt:lpstr>How GNSS RO Works</vt:lpstr>
      <vt:lpstr>ECI/ECF Coordinate Transformation</vt:lpstr>
      <vt:lpstr>RO observations</vt:lpstr>
      <vt:lpstr>Explanation of Carrier Phase</vt:lpstr>
      <vt:lpstr>Relativity Effects</vt:lpstr>
      <vt:lpstr>Excess Phase Example</vt:lpstr>
    </vt:vector>
  </TitlesOfParts>
  <Company>ESSIC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of Metop GRAS Data Processing</dc:title>
  <dc:creator>Bin Zhang</dc:creator>
  <cp:lastModifiedBy>shu-peng Ho</cp:lastModifiedBy>
  <cp:revision>410</cp:revision>
  <dcterms:created xsi:type="dcterms:W3CDTF">2017-05-18T19:46:48Z</dcterms:created>
  <dcterms:modified xsi:type="dcterms:W3CDTF">2020-01-28T22:18:24Z</dcterms:modified>
</cp:coreProperties>
</file>