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60" r:id="rId4"/>
    <p:sldId id="261" r:id="rId5"/>
    <p:sldId id="291" r:id="rId6"/>
    <p:sldId id="262" r:id="rId7"/>
    <p:sldId id="268" r:id="rId8"/>
    <p:sldId id="267" r:id="rId9"/>
    <p:sldId id="257" r:id="rId10"/>
    <p:sldId id="276" r:id="rId11"/>
    <p:sldId id="264" r:id="rId12"/>
    <p:sldId id="278" r:id="rId13"/>
    <p:sldId id="283" r:id="rId14"/>
    <p:sldId id="258" r:id="rId15"/>
    <p:sldId id="284" r:id="rId16"/>
    <p:sldId id="293" r:id="rId17"/>
    <p:sldId id="285" r:id="rId18"/>
    <p:sldId id="281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9F8"/>
    <a:srgbClr val="1F77B4"/>
    <a:srgbClr val="8D9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0"/>
    <p:restoredTop sz="94665"/>
  </p:normalViewPr>
  <p:slideViewPr>
    <p:cSldViewPr snapToGrid="0" snapToObjects="1">
      <p:cViewPr varScale="1">
        <p:scale>
          <a:sx n="92" d="100"/>
          <a:sy n="92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E83C-D981-B346-BE16-3E746D578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45A2D-41C6-D544-9D27-0DC672558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8E57-AA22-3E40-A187-8F81DFC8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F26CE-0689-CC4A-99EE-7B243D32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58D5E-2BD2-6444-873F-9B3F449A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3865-F250-1245-827B-4878EADC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516D9-9AC7-AC47-8E2D-4B04B0022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77CC-BCA0-E441-B6A0-B762FD9B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B282-AB12-3A41-A459-C7CFAE35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9841D-4DA0-2441-B52B-25A1CF70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C0F58-1DA1-554A-84CB-EFB7329A5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ACF31-D46D-2047-A861-1E0314BB3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9090C-D9D8-9648-BB26-0A26BD25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1296C-B76A-7145-9A79-6DFD4F8B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AE0BD-6E44-7746-8FCA-6B632222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C70A3-3B9A-684B-BCF2-6D8A79A8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82FB-F6F9-724E-AF20-0FA6F9826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578C5-197B-554F-AA8E-BB758529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2764E-80C1-184F-99BF-91EDA135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18C80-6EFD-CB4C-BFB9-F08BDCA1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13C7-64EA-234D-9696-DFC419B2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53D23-AEF6-0543-8FE7-37D6A92FA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6470A-1182-B344-93A2-F1BAFB4B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E85F-D5C4-E545-9292-0DD997B8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173EE-04F1-5C41-AEB0-889F9A8B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117B-5EF0-924D-A7AB-06530CEC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5DC1A-431E-FE4C-B6BD-AD5CD2D86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DAF3F-E0C6-4F4D-80B6-7A797DCEA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B26FF-4642-4D42-99D8-58FC76E4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00170-5B48-2F4A-BF55-1C3CAFE4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57994-75E7-A94C-A1B2-FDB3189E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4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410C-EA61-2447-8689-3AD98465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2C01A-9741-5147-B738-195F00A44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37C-437F-3D4F-8FC7-5BDBE6718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13988-587C-2D45-AE21-C8094948B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F70FD-D125-AF42-BBAF-F0EB4E232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8D16E-9E26-2143-AA23-11024BE9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EFA56-C77D-C041-BCDF-3B7A329E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DA207-213D-1542-BB55-149AF98A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8C62-AEB1-9D46-9208-23AA1D65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79D5C5-D91B-4B4B-92C9-E8787849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D228E-4318-2240-8B59-58B12FE8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73626-FF0F-3D40-9D5D-6F8F479F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3A3CD-0482-EF43-9C4B-FFEE9C5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73199-1607-0C4A-ABAF-E38C6933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4B4B-5B4B-3248-AEA7-29E60755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3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DA3F-7D13-5E4E-8A41-FD54DB1B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A046-02A8-0C4C-9D72-C463966A7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32531-BC66-D64C-8EDC-B48F31371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82128-0BE1-D64F-A018-F92ECB8B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12C6D-D592-DD44-8916-B58EF073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512D5-6CE4-9742-996C-FD4156B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3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86E0-974B-594F-A450-BFCEDE10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260B7-5D17-0843-8166-9F38BB830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0A9F8-105F-634C-A78C-021A72972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8E8D-214C-4A4E-827B-C8542D31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191A3-8514-EF4D-B66C-5FF7BA33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BDA30-026D-2C4D-9D27-9EB59C24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9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980E1-3E2B-7844-9185-51E1787C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7F56D-3FC4-CA4E-891C-B44F7DC58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9E5B-21EC-0348-B12C-A1414FFB9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4F265-4092-104B-AC5F-FB98E2FD82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BB93C-36AD-9246-9A9B-FDF6EAA9C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936F5-01CD-E141-BA20-4A9F02E3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0925A-9023-484E-AE1E-AE028A75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2D81-176C-F84F-A686-A8BA7425F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Intercomparison of Hyperspectral Infrared Sounders with Simulated Radiances from GNSS-RO Inputs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9D6CC7-B48F-A748-8331-492AE2DA50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Erin Lynch</a:t>
            </a:r>
            <a:r>
              <a:rPr lang="en-US" baseline="30000" dirty="0"/>
              <a:t>1</a:t>
            </a:r>
            <a:r>
              <a:rPr lang="en-US" dirty="0"/>
              <a:t>, Flavio Iturbide-Sanchez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Ben Ho</a:t>
            </a:r>
            <a:r>
              <a:rPr lang="en-US" baseline="30000" dirty="0" smtClean="0"/>
              <a:t>2</a:t>
            </a:r>
            <a:r>
              <a:rPr lang="en-US" dirty="0" smtClean="0"/>
              <a:t>, Changyong </a:t>
            </a:r>
            <a:r>
              <a:rPr lang="en-US" dirty="0"/>
              <a:t>Cao</a:t>
            </a:r>
            <a:r>
              <a:rPr lang="en-US" baseline="30000" dirty="0"/>
              <a:t>2</a:t>
            </a:r>
            <a:r>
              <a:rPr lang="en-US" dirty="0"/>
              <a:t>, Xi Shao</a:t>
            </a:r>
            <a:r>
              <a:rPr lang="en-US" baseline="30000" dirty="0"/>
              <a:t>1</a:t>
            </a:r>
            <a:endParaRPr lang="en-US" dirty="0"/>
          </a:p>
          <a:p>
            <a:endParaRPr lang="en-US" baseline="30000" dirty="0"/>
          </a:p>
          <a:p>
            <a:r>
              <a:rPr lang="en-US" dirty="0"/>
              <a:t>1: University of Maryland/ESSIC/CISESS</a:t>
            </a:r>
          </a:p>
          <a:p>
            <a:r>
              <a:rPr lang="en-US" dirty="0"/>
              <a:t>2: NOAA/NESDIS/STAR</a:t>
            </a:r>
          </a:p>
        </p:txBody>
      </p:sp>
    </p:spTree>
    <p:extLst>
      <p:ext uri="{BB962C8B-B14F-4D97-AF65-F5344CB8AC3E}">
        <p14:creationId xmlns:p14="http://schemas.microsoft.com/office/powerpoint/2010/main" val="112297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B95494-4E87-994D-A664-532CE4FB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896"/>
            <a:ext cx="10515600" cy="1325563"/>
          </a:xfrm>
        </p:spPr>
        <p:txBody>
          <a:bodyPr/>
          <a:lstStyle/>
          <a:p>
            <a:r>
              <a:rPr lang="en-US" dirty="0"/>
              <a:t>Suomi-NPP </a:t>
            </a:r>
            <a:r>
              <a:rPr lang="en-US" dirty="0" err="1"/>
              <a:t>CrIS</a:t>
            </a:r>
            <a:r>
              <a:rPr lang="en-US" dirty="0"/>
              <a:t> </a:t>
            </a:r>
            <a:r>
              <a:rPr lang="en-US" dirty="0" err="1"/>
              <a:t>Midwave</a:t>
            </a:r>
            <a:r>
              <a:rPr lang="en-US" dirty="0"/>
              <a:t> Band Recovery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A22168-23F3-6142-A729-ABF1C5748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67" y="1272724"/>
            <a:ext cx="6293031" cy="5420176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dk1"/>
                </a:solidFill>
              </a:rPr>
              <a:t>On </a:t>
            </a:r>
            <a:r>
              <a:rPr lang="en-US" dirty="0"/>
              <a:t>March 23, 2019, an anomaly resulted in the loss of the </a:t>
            </a:r>
            <a:r>
              <a:rPr lang="en-US" dirty="0" err="1"/>
              <a:t>Midwave</a:t>
            </a:r>
            <a:r>
              <a:rPr lang="en-US" dirty="0"/>
              <a:t> </a:t>
            </a:r>
            <a:r>
              <a:rPr lang="en-US" dirty="0" err="1"/>
              <a:t>Ifrared</a:t>
            </a:r>
            <a:r>
              <a:rPr lang="en-US" dirty="0"/>
              <a:t> (MWIR) band in the S-NPP </a:t>
            </a:r>
            <a:r>
              <a:rPr lang="en-US" dirty="0" err="1"/>
              <a:t>CrIS</a:t>
            </a:r>
            <a:r>
              <a:rPr lang="en-US" dirty="0"/>
              <a:t> raw data record (RDR) interferograms.</a:t>
            </a:r>
          </a:p>
          <a:p>
            <a:endParaRPr lang="en-US" dirty="0"/>
          </a:p>
          <a:p>
            <a:r>
              <a:rPr lang="en-US" dirty="0"/>
              <a:t>The root cause was likely a failure in the MW signal processor field programmable gate array and surrounding circuitry.</a:t>
            </a:r>
          </a:p>
          <a:p>
            <a:endParaRPr lang="en-US" b="1" dirty="0"/>
          </a:p>
          <a:p>
            <a:r>
              <a:rPr lang="en-US" dirty="0"/>
              <a:t>To recover the missing band, a switch to the redundant side electronics was made on June 24, 2019. </a:t>
            </a:r>
          </a:p>
          <a:p>
            <a:endParaRPr lang="en-US" dirty="0"/>
          </a:p>
          <a:p>
            <a:r>
              <a:rPr lang="en-US" dirty="0"/>
              <a:t>The redundant electronics replace several existing instrument components with a different version, including temperature sensors required for radiometric calibration.</a:t>
            </a:r>
          </a:p>
          <a:p>
            <a:endParaRPr lang="en-US" dirty="0"/>
          </a:p>
          <a:p>
            <a:r>
              <a:rPr lang="en-US" dirty="0"/>
              <a:t>The redundant electronic were characterized pre-launch and little change to the spectral and radiometric performance of the instrument was expected.</a:t>
            </a:r>
          </a:p>
          <a:p>
            <a:endParaRPr lang="en-US" dirty="0"/>
          </a:p>
          <a:p>
            <a:r>
              <a:rPr lang="en-US" dirty="0"/>
              <a:t>Following an update to the calibration parameters improving the </a:t>
            </a:r>
            <a:r>
              <a:rPr lang="en-US" dirty="0" err="1"/>
              <a:t>geoloction</a:t>
            </a:r>
            <a:r>
              <a:rPr lang="en-US" dirty="0"/>
              <a:t> accuracy, S-NPP </a:t>
            </a:r>
            <a:r>
              <a:rPr lang="en-US" dirty="0" err="1"/>
              <a:t>CrIS</a:t>
            </a:r>
            <a:r>
              <a:rPr lang="en-US" dirty="0"/>
              <a:t> SDR product reached provisional maturity on August 1, 2019.</a:t>
            </a:r>
          </a:p>
          <a:p>
            <a:endParaRPr lang="en-US" dirty="0"/>
          </a:p>
          <a:p>
            <a:r>
              <a:rPr lang="en-US" dirty="0"/>
              <a:t>To compare the Side-1 sensor data record (SDR) product to Side-2, data from August 2018 and August 2019 will be used.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11A3B1-51F7-B04A-9AD9-7C977A94A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14" y="4229585"/>
            <a:ext cx="4518465" cy="24633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9CE22-D613-2241-A15F-60EBF4CAC82A}"/>
              </a:ext>
            </a:extLst>
          </p:cNvPr>
          <p:cNvGrpSpPr/>
          <p:nvPr/>
        </p:nvGrpSpPr>
        <p:grpSpPr>
          <a:xfrm>
            <a:off x="7315604" y="1272724"/>
            <a:ext cx="3386683" cy="2956861"/>
            <a:chOff x="7056728" y="1145907"/>
            <a:chExt cx="4211451" cy="37853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B658CF-4B7D-2944-8558-F5796E372BCB}"/>
                </a:ext>
              </a:extLst>
            </p:cNvPr>
            <p:cNvSpPr/>
            <p:nvPr/>
          </p:nvSpPr>
          <p:spPr>
            <a:xfrm>
              <a:off x="7164062" y="1145907"/>
              <a:ext cx="3915174" cy="1390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C8A490-0305-A64C-99DD-39DFAE934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728" y="1186800"/>
              <a:ext cx="4104117" cy="153862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4F0A88-96DB-0944-B1EA-955114FECE4C}"/>
                </a:ext>
              </a:extLst>
            </p:cNvPr>
            <p:cNvSpPr/>
            <p:nvPr/>
          </p:nvSpPr>
          <p:spPr>
            <a:xfrm>
              <a:off x="7056728" y="2252160"/>
              <a:ext cx="4211451" cy="1349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6DD7AF-2BF8-E04B-9AD1-2B6DFC270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729" y="2252160"/>
              <a:ext cx="4104116" cy="153862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AF0F72-AC84-884F-9FBE-911ADB8EFDDF}"/>
                </a:ext>
              </a:extLst>
            </p:cNvPr>
            <p:cNvSpPr/>
            <p:nvPr/>
          </p:nvSpPr>
          <p:spPr>
            <a:xfrm>
              <a:off x="7056728" y="3356902"/>
              <a:ext cx="4104117" cy="1574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D9B5FB-3DC4-4D4E-A69B-F3C55D79B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728" y="3354027"/>
              <a:ext cx="4104117" cy="153862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1375767-54F4-D34A-9EFD-830BD4F5EEA4}"/>
              </a:ext>
            </a:extLst>
          </p:cNvPr>
          <p:cNvSpPr txBox="1"/>
          <p:nvPr/>
        </p:nvSpPr>
        <p:spPr>
          <a:xfrm>
            <a:off x="7691516" y="1060289"/>
            <a:ext cx="326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FOV-to-FOV Radiometric Consistency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9CE7A2-BECF-D844-B913-37F365A2B4AD}"/>
              </a:ext>
            </a:extLst>
          </p:cNvPr>
          <p:cNvSpPr txBox="1"/>
          <p:nvPr/>
        </p:nvSpPr>
        <p:spPr>
          <a:xfrm>
            <a:off x="7808495" y="1368066"/>
            <a:ext cx="1513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Longwave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Midwave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Shortwave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9A61C-3238-DD4F-9BDA-C847B053EC78}"/>
              </a:ext>
            </a:extLst>
          </p:cNvPr>
          <p:cNvSpPr txBox="1"/>
          <p:nvPr/>
        </p:nvSpPr>
        <p:spPr>
          <a:xfrm>
            <a:off x="10702287" y="1815846"/>
            <a:ext cx="13413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MWIR Band</a:t>
            </a:r>
          </a:p>
          <a:p>
            <a:r>
              <a:rPr lang="en-US" dirty="0"/>
              <a:t>missing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91AA7F-FFF9-2841-90C4-CA50AEAA64B9}"/>
              </a:ext>
            </a:extLst>
          </p:cNvPr>
          <p:cNvCxnSpPr>
            <a:stCxn id="22" idx="1"/>
          </p:cNvCxnSpPr>
          <p:nvPr/>
        </p:nvCxnSpPr>
        <p:spPr>
          <a:xfrm flipH="1">
            <a:off x="9265409" y="2139012"/>
            <a:ext cx="1436878" cy="458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F661C5-6045-6D40-8EE5-286D1B1A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S-NPP </a:t>
            </a:r>
            <a:r>
              <a:rPr lang="en-US" dirty="0" err="1"/>
              <a:t>CrIS</a:t>
            </a:r>
            <a:r>
              <a:rPr lang="en-US" dirty="0"/>
              <a:t> Side-1 vs Side-2 Intercomparison</a:t>
            </a:r>
            <a:br>
              <a:rPr lang="en-US" dirty="0"/>
            </a:br>
            <a:r>
              <a:rPr lang="en-US" sz="3200" dirty="0"/>
              <a:t>CRTM BT with RO Input as Transfer Target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4E55AB5-52D7-3C48-B48D-348B30625D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4101212" y="1589088"/>
            <a:ext cx="8143490" cy="4468811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853F367-94B7-AB4B-A9BE-14F4F2CFF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312" y="4013315"/>
            <a:ext cx="4380263" cy="265830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400" dirty="0"/>
              <a:t>S-NPP Side 1: August 2018</a:t>
            </a:r>
          </a:p>
          <a:p>
            <a:r>
              <a:rPr lang="en-US" sz="1400" dirty="0"/>
              <a:t>S-NPP Side 2: August 2019</a:t>
            </a:r>
          </a:p>
          <a:p>
            <a:endParaRPr lang="en-US" sz="1400" dirty="0"/>
          </a:p>
          <a:p>
            <a:r>
              <a:rPr lang="en-US" sz="1400" dirty="0"/>
              <a:t>Small negative bias in the LW window channels consistent and ~1 K positive bias in the water vapor channels of the </a:t>
            </a:r>
            <a:r>
              <a:rPr lang="en-US" sz="1400" dirty="0" err="1"/>
              <a:t>midwave</a:t>
            </a:r>
            <a:r>
              <a:rPr lang="en-US" sz="1400" dirty="0"/>
              <a:t> are both consistent with CRTM simulated BT. </a:t>
            </a:r>
          </a:p>
          <a:p>
            <a:r>
              <a:rPr lang="en-US" sz="1400" dirty="0"/>
              <a:t>The larger bias in the </a:t>
            </a:r>
            <a:r>
              <a:rPr lang="en-US" sz="1400" dirty="0" err="1"/>
              <a:t>midwave</a:t>
            </a:r>
            <a:r>
              <a:rPr lang="en-US" sz="1400" dirty="0"/>
              <a:t> suggests there may be errors in the moisture variables input to the CRTM.</a:t>
            </a:r>
          </a:p>
          <a:p>
            <a:r>
              <a:rPr lang="en-US" sz="1400" dirty="0"/>
              <a:t>Double difference shows nearly all LW channels within 0.1 K and nearly all MW channels within 0.25 K.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52DB9-5DBD-A948-988E-ED4D45F46B8B}"/>
              </a:ext>
            </a:extLst>
          </p:cNvPr>
          <p:cNvSpPr txBox="1"/>
          <p:nvPr/>
        </p:nvSpPr>
        <p:spPr>
          <a:xfrm>
            <a:off x="6071107" y="1582222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Mean Bias: (</a:t>
            </a:r>
            <a:r>
              <a:rPr lang="en-US" b="1" dirty="0" err="1"/>
              <a:t>BT</a:t>
            </a:r>
            <a:r>
              <a:rPr lang="en-US" b="1" baseline="-25000" dirty="0" err="1"/>
              <a:t>obs</a:t>
            </a:r>
            <a:r>
              <a:rPr lang="en-US" b="1" dirty="0"/>
              <a:t> – BT</a:t>
            </a:r>
            <a:r>
              <a:rPr lang="en-US" b="1" baseline="-25000" dirty="0"/>
              <a:t>CRTM</a:t>
            </a:r>
            <a:r>
              <a:rPr lang="en-US" b="1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84FCC-47E6-4B4D-BB14-45304C286A01}"/>
              </a:ext>
            </a:extLst>
          </p:cNvPr>
          <p:cNvSpPr txBox="1"/>
          <p:nvPr/>
        </p:nvSpPr>
        <p:spPr>
          <a:xfrm>
            <a:off x="4153407" y="4246841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Double Difference: (</a:t>
            </a:r>
            <a:r>
              <a:rPr lang="en-US" b="1" dirty="0" err="1"/>
              <a:t>BT</a:t>
            </a:r>
            <a:r>
              <a:rPr lang="en-US" b="1" baseline="-25000" dirty="0" err="1"/>
              <a:t>obs</a:t>
            </a:r>
            <a:r>
              <a:rPr lang="en-US" b="1" dirty="0"/>
              <a:t> – BT</a:t>
            </a:r>
            <a:r>
              <a:rPr lang="en-US" b="1" baseline="-25000" dirty="0"/>
              <a:t>CRTM</a:t>
            </a:r>
            <a:r>
              <a:rPr lang="en-US" b="1" dirty="0"/>
              <a:t>)</a:t>
            </a:r>
            <a:r>
              <a:rPr lang="en-US" b="1" baseline="-25000" dirty="0"/>
              <a:t>Side-2</a:t>
            </a:r>
            <a:r>
              <a:rPr lang="en-US" b="1" dirty="0"/>
              <a:t> – (</a:t>
            </a:r>
            <a:r>
              <a:rPr lang="en-US" b="1" dirty="0" err="1"/>
              <a:t>BT</a:t>
            </a:r>
            <a:r>
              <a:rPr lang="en-US" b="1" baseline="-25000" dirty="0" err="1"/>
              <a:t>obs</a:t>
            </a:r>
            <a:r>
              <a:rPr lang="en-US" b="1" dirty="0"/>
              <a:t> – BT</a:t>
            </a:r>
            <a:r>
              <a:rPr lang="en-US" b="1" baseline="-25000" dirty="0"/>
              <a:t>CRTM</a:t>
            </a:r>
            <a:r>
              <a:rPr lang="en-US" b="1" dirty="0"/>
              <a:t>) </a:t>
            </a:r>
            <a:r>
              <a:rPr lang="en-US" b="1" baseline="-25000" dirty="0"/>
              <a:t>Side-1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A7CBBB-8928-D944-91A2-5850A52818BF}"/>
              </a:ext>
            </a:extLst>
          </p:cNvPr>
          <p:cNvSpPr txBox="1"/>
          <p:nvPr/>
        </p:nvSpPr>
        <p:spPr>
          <a:xfrm>
            <a:off x="6148544" y="2927352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 Deviation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FED9B5B-3E79-7F49-AD31-57EC9A0F2971}"/>
              </a:ext>
            </a:extLst>
          </p:cNvPr>
          <p:cNvSpPr/>
          <p:nvPr/>
        </p:nvSpPr>
        <p:spPr>
          <a:xfrm>
            <a:off x="1938626" y="1856208"/>
            <a:ext cx="1062161" cy="38734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dirty="0"/>
              <a:t>MetOp-B GRAS </a:t>
            </a:r>
            <a:r>
              <a:rPr lang="en-US" dirty="0" err="1"/>
              <a:t>wetPrf</a:t>
            </a:r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B09C1E3-C7BC-1047-A7F9-90A61633B35D}"/>
              </a:ext>
            </a:extLst>
          </p:cNvPr>
          <p:cNvSpPr/>
          <p:nvPr/>
        </p:nvSpPr>
        <p:spPr>
          <a:xfrm>
            <a:off x="1336451" y="2509791"/>
            <a:ext cx="2274528" cy="432389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dirty="0"/>
              <a:t>CRTM Simulated </a:t>
            </a:r>
          </a:p>
          <a:p>
            <a:pPr algn="ctr"/>
            <a:r>
              <a:rPr lang="en-US" dirty="0"/>
              <a:t>Brightness Temperatures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07F91AF6-51AC-E448-8C99-EF03BB22C359}"/>
              </a:ext>
            </a:extLst>
          </p:cNvPr>
          <p:cNvSpPr/>
          <p:nvPr/>
        </p:nvSpPr>
        <p:spPr>
          <a:xfrm>
            <a:off x="2399968" y="2245762"/>
            <a:ext cx="139476" cy="245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D4C939D-86B7-EA42-A11D-1D7CA5225FF7}"/>
              </a:ext>
            </a:extLst>
          </p:cNvPr>
          <p:cNvSpPr/>
          <p:nvPr/>
        </p:nvSpPr>
        <p:spPr>
          <a:xfrm>
            <a:off x="753410" y="3326995"/>
            <a:ext cx="1389393" cy="369332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dirty="0"/>
              <a:t>S-NPP </a:t>
            </a:r>
            <a:r>
              <a:rPr lang="en-US" dirty="0" err="1"/>
              <a:t>CrIS</a:t>
            </a:r>
            <a:r>
              <a:rPr lang="en-US" dirty="0"/>
              <a:t> Side-2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3D9A0AE-E96B-C045-811E-98CA8D86DECB}"/>
              </a:ext>
            </a:extLst>
          </p:cNvPr>
          <p:cNvSpPr/>
          <p:nvPr/>
        </p:nvSpPr>
        <p:spPr>
          <a:xfrm>
            <a:off x="2859176" y="3316422"/>
            <a:ext cx="1389393" cy="369332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38100">
            <a:solidFill>
              <a:srgbClr val="2B4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dirty="0"/>
              <a:t>S-NPP </a:t>
            </a:r>
            <a:r>
              <a:rPr lang="en-US" dirty="0" err="1"/>
              <a:t>CrIS</a:t>
            </a:r>
            <a:r>
              <a:rPr lang="en-US" dirty="0"/>
              <a:t> Side-1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4A8B5C2-277F-534D-899F-5E971A998AD9}"/>
              </a:ext>
            </a:extLst>
          </p:cNvPr>
          <p:cNvSpPr/>
          <p:nvPr/>
        </p:nvSpPr>
        <p:spPr>
          <a:xfrm rot="18683410">
            <a:off x="3020773" y="2842176"/>
            <a:ext cx="136521" cy="514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6961F4E8-8BEA-394C-935C-FE7BDB7F993B}"/>
              </a:ext>
            </a:extLst>
          </p:cNvPr>
          <p:cNvSpPr/>
          <p:nvPr/>
        </p:nvSpPr>
        <p:spPr>
          <a:xfrm rot="2491000">
            <a:off x="1857326" y="2939225"/>
            <a:ext cx="162600" cy="43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EE8DF8-FC4F-054A-B922-82300E86CD71}"/>
              </a:ext>
            </a:extLst>
          </p:cNvPr>
          <p:cNvSpPr txBox="1"/>
          <p:nvPr/>
        </p:nvSpPr>
        <p:spPr>
          <a:xfrm>
            <a:off x="3374738" y="2998521"/>
            <a:ext cx="8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O-B Bias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49EC45-1B7B-0847-A6EE-9C66CF982CF9}"/>
              </a:ext>
            </a:extLst>
          </p:cNvPr>
          <p:cNvSpPr txBox="1"/>
          <p:nvPr/>
        </p:nvSpPr>
        <p:spPr>
          <a:xfrm>
            <a:off x="1105190" y="2969710"/>
            <a:ext cx="8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O-B Bias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706B8A-02BD-8544-9085-F1198A8824F1}"/>
              </a:ext>
            </a:extLst>
          </p:cNvPr>
          <p:cNvCxnSpPr>
            <a:cxnSpLocks/>
          </p:cNvCxnSpPr>
          <p:nvPr/>
        </p:nvCxnSpPr>
        <p:spPr>
          <a:xfrm>
            <a:off x="2142803" y="3499731"/>
            <a:ext cx="732267" cy="742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77AFAE6-59FA-6D41-810A-245D3AE7A717}"/>
              </a:ext>
            </a:extLst>
          </p:cNvPr>
          <p:cNvSpPr txBox="1"/>
          <p:nvPr/>
        </p:nvSpPr>
        <p:spPr>
          <a:xfrm>
            <a:off x="1886085" y="3039424"/>
            <a:ext cx="1229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Double </a:t>
            </a:r>
          </a:p>
          <a:p>
            <a:pPr algn="ctr"/>
            <a:r>
              <a:rPr lang="en-US" sz="1100" dirty="0"/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220076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4C59DE7-65E3-CC43-97DB-B623F5BDC4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24854" y="4180022"/>
            <a:ext cx="4442836" cy="2438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8981A-3614-5341-8557-C3AC35E3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S-NPP </a:t>
            </a:r>
            <a:r>
              <a:rPr lang="en-US" dirty="0" err="1"/>
              <a:t>CrIS</a:t>
            </a:r>
            <a:r>
              <a:rPr lang="en-US" dirty="0"/>
              <a:t> Side-1 vs Side-2 Intercomparison</a:t>
            </a:r>
            <a:br>
              <a:rPr lang="en-US" dirty="0"/>
            </a:br>
            <a:r>
              <a:rPr lang="en-US" sz="3200" dirty="0"/>
              <a:t>Comparison of RO Inputs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313817-1243-E94B-A6AC-A9011636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67574" y="3946459"/>
            <a:ext cx="4868455" cy="2671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69F3FD-42C6-C74D-8960-98221F931A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67574" y="1331499"/>
            <a:ext cx="4868455" cy="2671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5FE528-04D7-F74C-8D3A-751AE33EE3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12045" y="1361033"/>
            <a:ext cx="4868455" cy="26716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0D6D7B-3FAE-6648-ACF6-34AF76E33890}"/>
              </a:ext>
            </a:extLst>
          </p:cNvPr>
          <p:cNvSpPr/>
          <p:nvPr/>
        </p:nvSpPr>
        <p:spPr>
          <a:xfrm>
            <a:off x="3483105" y="1509085"/>
            <a:ext cx="4218657" cy="25103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7C092-038E-1242-BCA2-C036B8FD5134}"/>
              </a:ext>
            </a:extLst>
          </p:cNvPr>
          <p:cNvSpPr txBox="1"/>
          <p:nvPr/>
        </p:nvSpPr>
        <p:spPr>
          <a:xfrm>
            <a:off x="3483105" y="1503885"/>
            <a:ext cx="701129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COSMIC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B7A185-4D73-5340-BC6D-2D5E0F538492}"/>
              </a:ext>
            </a:extLst>
          </p:cNvPr>
          <p:cNvSpPr/>
          <p:nvPr/>
        </p:nvSpPr>
        <p:spPr>
          <a:xfrm>
            <a:off x="7792474" y="1479429"/>
            <a:ext cx="4218657" cy="255027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04F969-7A71-5F45-8E95-C46EBFA121C8}"/>
              </a:ext>
            </a:extLst>
          </p:cNvPr>
          <p:cNvSpPr txBox="1"/>
          <p:nvPr/>
        </p:nvSpPr>
        <p:spPr>
          <a:xfrm>
            <a:off x="7796061" y="1479429"/>
            <a:ext cx="83426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KOMSAT-5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67F5D2-50DB-324F-BB39-25BEA271BF31}"/>
              </a:ext>
            </a:extLst>
          </p:cNvPr>
          <p:cNvSpPr/>
          <p:nvPr/>
        </p:nvSpPr>
        <p:spPr>
          <a:xfrm>
            <a:off x="3461728" y="4135828"/>
            <a:ext cx="4218657" cy="255132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A02E8-61A5-7047-BE07-8223453ECF7C}"/>
              </a:ext>
            </a:extLst>
          </p:cNvPr>
          <p:cNvSpPr txBox="1"/>
          <p:nvPr/>
        </p:nvSpPr>
        <p:spPr>
          <a:xfrm>
            <a:off x="3461728" y="4147954"/>
            <a:ext cx="123168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MetOp-A GRAS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664E54-5464-7646-9981-A738F3EA7EC1}"/>
              </a:ext>
            </a:extLst>
          </p:cNvPr>
          <p:cNvSpPr/>
          <p:nvPr/>
        </p:nvSpPr>
        <p:spPr>
          <a:xfrm>
            <a:off x="7781736" y="4141670"/>
            <a:ext cx="4218657" cy="255590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AC13A-3291-2B4B-B7CB-662BA9D34CC6}"/>
              </a:ext>
            </a:extLst>
          </p:cNvPr>
          <p:cNvSpPr txBox="1"/>
          <p:nvPr/>
        </p:nvSpPr>
        <p:spPr>
          <a:xfrm>
            <a:off x="7781736" y="4141543"/>
            <a:ext cx="1231686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MetOp-B GRAS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82556F-921D-724B-B4CE-6A11E7F8139D}"/>
              </a:ext>
            </a:extLst>
          </p:cNvPr>
          <p:cNvSpPr txBox="1"/>
          <p:nvPr/>
        </p:nvSpPr>
        <p:spPr>
          <a:xfrm>
            <a:off x="9294649" y="1516851"/>
            <a:ext cx="13411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/>
              <a:t>Mean Bias 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Standard Deviation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Double Difference</a:t>
            </a:r>
          </a:p>
        </p:txBody>
      </p: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782EF928-1429-5445-8EB0-F972326CB2FB}"/>
              </a:ext>
            </a:extLst>
          </p:cNvPr>
          <p:cNvSpPr txBox="1">
            <a:spLocks/>
          </p:cNvSpPr>
          <p:nvPr/>
        </p:nvSpPr>
        <p:spPr>
          <a:xfrm>
            <a:off x="191605" y="1336102"/>
            <a:ext cx="3291499" cy="536147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missions show large positive biases in the MW.</a:t>
            </a:r>
          </a:p>
          <a:p>
            <a:endParaRPr lang="en-US" dirty="0"/>
          </a:p>
          <a:p>
            <a:r>
              <a:rPr lang="en-US" dirty="0"/>
              <a:t>For aging missions, counts between years are inconsistent.</a:t>
            </a:r>
          </a:p>
          <a:p>
            <a:endParaRPr lang="en-US" dirty="0"/>
          </a:p>
          <a:p>
            <a:r>
              <a:rPr lang="en-US" dirty="0"/>
              <a:t>Low counts in 2019 compared to 2018 could cause differences in MW biases.</a:t>
            </a:r>
          </a:p>
          <a:p>
            <a:endParaRPr lang="en-US" dirty="0"/>
          </a:p>
          <a:p>
            <a:r>
              <a:rPr lang="en-US" dirty="0"/>
              <a:t>MetOp GRAS both show consistency between years, despite low counts for MetOp-A GRAS in 2019.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A4E9FA-20A6-3A42-87F3-17BFC56B3AA5}"/>
              </a:ext>
            </a:extLst>
          </p:cNvPr>
          <p:cNvSpPr txBox="1"/>
          <p:nvPr/>
        </p:nvSpPr>
        <p:spPr>
          <a:xfrm>
            <a:off x="4937420" y="1553110"/>
            <a:ext cx="13411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/>
              <a:t>Mean Bias 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Standard Deviation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Double Difference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653B30-E63D-2F4C-869C-E76EF5570FBF}"/>
              </a:ext>
            </a:extLst>
          </p:cNvPr>
          <p:cNvSpPr txBox="1"/>
          <p:nvPr/>
        </p:nvSpPr>
        <p:spPr>
          <a:xfrm>
            <a:off x="9294649" y="4146091"/>
            <a:ext cx="13411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/>
              <a:t>Mean Bias 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Standard Deviation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Double Difference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C4597C-E2E3-9048-9FD1-A3B19D2FD5D8}"/>
              </a:ext>
            </a:extLst>
          </p:cNvPr>
          <p:cNvSpPr txBox="1"/>
          <p:nvPr/>
        </p:nvSpPr>
        <p:spPr>
          <a:xfrm>
            <a:off x="4975720" y="4280042"/>
            <a:ext cx="13411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/>
              <a:t>Mean Bias 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Standard Deviation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Double Difference</a:t>
            </a:r>
          </a:p>
        </p:txBody>
      </p:sp>
    </p:spTree>
    <p:extLst>
      <p:ext uri="{BB962C8B-B14F-4D97-AF65-F5344CB8AC3E}">
        <p14:creationId xmlns:p14="http://schemas.microsoft.com/office/powerpoint/2010/main" val="224178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7">
            <a:extLst>
              <a:ext uri="{FF2B5EF4-FFF2-40B4-BE49-F238E27FC236}">
                <a16:creationId xmlns:a16="http://schemas.microsoft.com/office/drawing/2014/main" id="{6A153013-14A6-6A4A-8B49-498676D4CE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4101213" y="1589088"/>
            <a:ext cx="8143487" cy="44688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F661C5-6045-6D40-8EE5-286D1B1A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S-NPP </a:t>
            </a:r>
            <a:r>
              <a:rPr lang="en-US" dirty="0" err="1"/>
              <a:t>CrIS</a:t>
            </a:r>
            <a:r>
              <a:rPr lang="en-US" dirty="0"/>
              <a:t> Side-1 vs Side-2 Intercomparison</a:t>
            </a:r>
            <a:br>
              <a:rPr lang="en-US" dirty="0"/>
            </a:br>
            <a:r>
              <a:rPr lang="en-US" sz="3200" dirty="0"/>
              <a:t>IASI-B SNOs as Transfer Target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52DB9-5DBD-A948-988E-ED4D45F46B8B}"/>
              </a:ext>
            </a:extLst>
          </p:cNvPr>
          <p:cNvSpPr txBox="1"/>
          <p:nvPr/>
        </p:nvSpPr>
        <p:spPr>
          <a:xfrm>
            <a:off x="6071107" y="1582222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Mean Bias: (</a:t>
            </a:r>
            <a:r>
              <a:rPr lang="en-US" b="1" dirty="0" err="1"/>
              <a:t>BT</a:t>
            </a:r>
            <a:r>
              <a:rPr lang="en-US" b="1" baseline="-25000" dirty="0" err="1"/>
              <a:t>CrIS</a:t>
            </a:r>
            <a:r>
              <a:rPr lang="en-US" b="1" dirty="0"/>
              <a:t> – BT</a:t>
            </a:r>
            <a:r>
              <a:rPr lang="en-US" b="1" baseline="-25000" dirty="0"/>
              <a:t>IASI-B</a:t>
            </a:r>
            <a:r>
              <a:rPr lang="en-US" b="1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84FCC-47E6-4B4D-BB14-45304C286A01}"/>
              </a:ext>
            </a:extLst>
          </p:cNvPr>
          <p:cNvSpPr txBox="1"/>
          <p:nvPr/>
        </p:nvSpPr>
        <p:spPr>
          <a:xfrm>
            <a:off x="4153407" y="4246841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Double Difference: (</a:t>
            </a:r>
            <a:r>
              <a:rPr lang="en-US" b="1" dirty="0" err="1"/>
              <a:t>BT</a:t>
            </a:r>
            <a:r>
              <a:rPr lang="en-US" b="1" baseline="-25000" dirty="0" err="1"/>
              <a:t>CrIS</a:t>
            </a:r>
            <a:r>
              <a:rPr lang="en-US" b="1" dirty="0"/>
              <a:t> – BT</a:t>
            </a:r>
            <a:r>
              <a:rPr lang="en-US" b="1" baseline="-25000" dirty="0"/>
              <a:t>IASI-B</a:t>
            </a:r>
            <a:r>
              <a:rPr lang="en-US" b="1" dirty="0"/>
              <a:t>)</a:t>
            </a:r>
            <a:r>
              <a:rPr lang="en-US" b="1" baseline="-25000" dirty="0"/>
              <a:t>Side-2</a:t>
            </a:r>
            <a:r>
              <a:rPr lang="en-US" b="1" dirty="0"/>
              <a:t> – (</a:t>
            </a:r>
            <a:r>
              <a:rPr lang="en-US" b="1" dirty="0" err="1"/>
              <a:t>BT</a:t>
            </a:r>
            <a:r>
              <a:rPr lang="en-US" b="1" baseline="-25000" dirty="0" err="1"/>
              <a:t>CrIS</a:t>
            </a:r>
            <a:r>
              <a:rPr lang="en-US" b="1" dirty="0"/>
              <a:t> – BT</a:t>
            </a:r>
            <a:r>
              <a:rPr lang="en-US" b="1" baseline="-25000" dirty="0"/>
              <a:t>IASI-B</a:t>
            </a:r>
            <a:r>
              <a:rPr lang="en-US" b="1" dirty="0"/>
              <a:t>) </a:t>
            </a:r>
            <a:r>
              <a:rPr lang="en-US" b="1" baseline="-25000" dirty="0"/>
              <a:t>Side-1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A7CBBB-8928-D944-91A2-5850A52818BF}"/>
              </a:ext>
            </a:extLst>
          </p:cNvPr>
          <p:cNvSpPr txBox="1"/>
          <p:nvPr/>
        </p:nvSpPr>
        <p:spPr>
          <a:xfrm>
            <a:off x="6148544" y="2927352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 Deviation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001394B4-0846-7848-B5B6-68496D362B52}"/>
              </a:ext>
            </a:extLst>
          </p:cNvPr>
          <p:cNvSpPr txBox="1">
            <a:spLocks/>
          </p:cNvSpPr>
          <p:nvPr/>
        </p:nvSpPr>
        <p:spPr>
          <a:xfrm>
            <a:off x="237313" y="3962752"/>
            <a:ext cx="4380263" cy="2178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S-NPP Side 1: August-December 2018</a:t>
            </a:r>
          </a:p>
          <a:p>
            <a:r>
              <a:rPr lang="en-US" sz="1400" dirty="0"/>
              <a:t>S-NPP Side 2: August-December 2019</a:t>
            </a:r>
          </a:p>
          <a:p>
            <a:endParaRPr lang="en-US" sz="1400" dirty="0"/>
          </a:p>
          <a:p>
            <a:r>
              <a:rPr lang="en-US" sz="1400" dirty="0"/>
              <a:t>Excellent agreement between the Side-1 and Side-2 longwave and shortwave bands. </a:t>
            </a:r>
          </a:p>
          <a:p>
            <a:endParaRPr lang="en-US" sz="1400" dirty="0"/>
          </a:p>
          <a:p>
            <a:r>
              <a:rPr lang="en-US" sz="1400" dirty="0"/>
              <a:t>Double differences are within 0.05 K for the shortwave and 0.1 K for the </a:t>
            </a:r>
            <a:r>
              <a:rPr lang="en-US" sz="1400" dirty="0" err="1"/>
              <a:t>midwave</a:t>
            </a:r>
            <a:r>
              <a:rPr lang="en-US" sz="1400" dirty="0"/>
              <a:t> for most channels.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0DC84D5-F64B-A148-9B58-DABF30BE454A}"/>
              </a:ext>
            </a:extLst>
          </p:cNvPr>
          <p:cNvSpPr/>
          <p:nvPr/>
        </p:nvSpPr>
        <p:spPr>
          <a:xfrm>
            <a:off x="1693860" y="3077772"/>
            <a:ext cx="1383687" cy="36933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/>
              <a:t>MetOp-B IASI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892CE30-AD8F-1C46-951D-458F1103AFEB}"/>
              </a:ext>
            </a:extLst>
          </p:cNvPr>
          <p:cNvSpPr/>
          <p:nvPr/>
        </p:nvSpPr>
        <p:spPr>
          <a:xfrm>
            <a:off x="722127" y="2235135"/>
            <a:ext cx="1389393" cy="369332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dirty="0"/>
              <a:t>S-NPP </a:t>
            </a:r>
            <a:r>
              <a:rPr lang="en-US" dirty="0" err="1"/>
              <a:t>CrIS</a:t>
            </a:r>
            <a:r>
              <a:rPr lang="en-US" dirty="0"/>
              <a:t> Side-2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AFAA1DC-3654-D848-A77C-A30D95ADD898}"/>
              </a:ext>
            </a:extLst>
          </p:cNvPr>
          <p:cNvSpPr/>
          <p:nvPr/>
        </p:nvSpPr>
        <p:spPr>
          <a:xfrm>
            <a:off x="2827893" y="2224562"/>
            <a:ext cx="1389393" cy="369332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38100">
            <a:solidFill>
              <a:srgbClr val="2B4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dirty="0"/>
              <a:t>S-NPP </a:t>
            </a:r>
            <a:r>
              <a:rPr lang="en-US" dirty="0" err="1"/>
              <a:t>CrIS</a:t>
            </a:r>
            <a:r>
              <a:rPr lang="en-US" dirty="0"/>
              <a:t> Side-1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64192AA9-9BCC-FB44-B425-750BD84AC994}"/>
              </a:ext>
            </a:extLst>
          </p:cNvPr>
          <p:cNvSpPr/>
          <p:nvPr/>
        </p:nvSpPr>
        <p:spPr>
          <a:xfrm rot="12904691">
            <a:off x="2863084" y="2594261"/>
            <a:ext cx="136521" cy="514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EB07DC28-7749-1C42-AAB0-69E9B6AEE014}"/>
              </a:ext>
            </a:extLst>
          </p:cNvPr>
          <p:cNvSpPr/>
          <p:nvPr/>
        </p:nvSpPr>
        <p:spPr>
          <a:xfrm rot="8794722">
            <a:off x="1906147" y="2611424"/>
            <a:ext cx="162600" cy="43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31A673-77BC-C84C-AEE4-560619AC5FC7}"/>
              </a:ext>
            </a:extLst>
          </p:cNvPr>
          <p:cNvSpPr txBox="1"/>
          <p:nvPr/>
        </p:nvSpPr>
        <p:spPr>
          <a:xfrm>
            <a:off x="2982293" y="2779319"/>
            <a:ext cx="8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Bias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C8A390-65C8-9B47-A310-26493E722FC6}"/>
              </a:ext>
            </a:extLst>
          </p:cNvPr>
          <p:cNvSpPr txBox="1"/>
          <p:nvPr/>
        </p:nvSpPr>
        <p:spPr>
          <a:xfrm>
            <a:off x="1249602" y="2792093"/>
            <a:ext cx="8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Bias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8BF6135-988F-9C40-9D48-F33493C67188}"/>
              </a:ext>
            </a:extLst>
          </p:cNvPr>
          <p:cNvCxnSpPr>
            <a:cxnSpLocks/>
          </p:cNvCxnSpPr>
          <p:nvPr/>
        </p:nvCxnSpPr>
        <p:spPr>
          <a:xfrm>
            <a:off x="2111520" y="2407871"/>
            <a:ext cx="732267" cy="742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524A8B7-A16E-3445-ADD9-DFD79739F165}"/>
              </a:ext>
            </a:extLst>
          </p:cNvPr>
          <p:cNvSpPr txBox="1"/>
          <p:nvPr/>
        </p:nvSpPr>
        <p:spPr>
          <a:xfrm>
            <a:off x="1854802" y="1947564"/>
            <a:ext cx="1229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Double </a:t>
            </a:r>
          </a:p>
          <a:p>
            <a:pPr algn="ctr"/>
            <a:r>
              <a:rPr lang="en-US" sz="1100" dirty="0"/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104905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CEC7-46BF-DB45-96BA-D0701139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MetOp-C IASI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242EFAF-D208-CD49-BCE2-E3021D13F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Assess the radiometric consistency of MetOp-C IASI compared to MetOp-B IASI </a:t>
            </a:r>
          </a:p>
          <a:p>
            <a:r>
              <a:rPr lang="en-US" dirty="0"/>
              <a:t>using transfer targets: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Simulated CRTM brightness temperatures with RO inputs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SNOs with S-NPP </a:t>
            </a:r>
            <a:r>
              <a:rPr lang="en-US" dirty="0" err="1"/>
              <a:t>CrIS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6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696FF651-516E-D140-86BC-C4C88892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01213" y="1589088"/>
            <a:ext cx="8143487" cy="44688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F661C5-6045-6D40-8EE5-286D1B1A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MetOp-C IASI vs MetOp-B IASI Intercomparison</a:t>
            </a:r>
            <a:br>
              <a:rPr lang="en-US" dirty="0"/>
            </a:br>
            <a:r>
              <a:rPr lang="en-US" sz="3200" dirty="0"/>
              <a:t>CRTM BT with RO Input as Transfer Target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853F367-94B7-AB4B-A9BE-14F4F2CFF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769" y="3844553"/>
            <a:ext cx="4380263" cy="265932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/>
              <a:t>MetOp-C launched on November 7, 2018 carrying the third IASI instrument</a:t>
            </a:r>
          </a:p>
          <a:p>
            <a:endParaRPr lang="en-US" sz="1400" dirty="0"/>
          </a:p>
          <a:p>
            <a:r>
              <a:rPr lang="en-US" sz="1400" dirty="0"/>
              <a:t>IASI-C reached operational status in July 2019.</a:t>
            </a:r>
          </a:p>
          <a:p>
            <a:endParaRPr lang="en-US" sz="1400" dirty="0"/>
          </a:p>
          <a:p>
            <a:r>
              <a:rPr lang="en-US" sz="1400" dirty="0"/>
              <a:t>Comparisons made to IASI-B via RO input to CRTM with IASI-C coefficients</a:t>
            </a:r>
          </a:p>
          <a:p>
            <a:endParaRPr lang="en-US" sz="1400" dirty="0"/>
          </a:p>
          <a:p>
            <a:r>
              <a:rPr lang="en-US" sz="1400" dirty="0"/>
              <a:t>Most LW channels are within 0.1 K and most MW channels are within 0.5 K. There is a slight negative bias between IASI-C and IASI-B in the </a:t>
            </a:r>
            <a:r>
              <a:rPr lang="en-US" sz="1400" dirty="0" err="1"/>
              <a:t>midwave</a:t>
            </a:r>
            <a:r>
              <a:rPr lang="en-US" sz="1400" dirty="0"/>
              <a:t>. </a:t>
            </a:r>
          </a:p>
          <a:p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52DB9-5DBD-A948-988E-ED4D45F46B8B}"/>
              </a:ext>
            </a:extLst>
          </p:cNvPr>
          <p:cNvSpPr txBox="1"/>
          <p:nvPr/>
        </p:nvSpPr>
        <p:spPr>
          <a:xfrm>
            <a:off x="6071107" y="1582222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Mean Bias: (</a:t>
            </a:r>
            <a:r>
              <a:rPr lang="en-US" b="1" dirty="0" err="1"/>
              <a:t>BT</a:t>
            </a:r>
            <a:r>
              <a:rPr lang="en-US" b="1" baseline="-25000" dirty="0" err="1"/>
              <a:t>obs</a:t>
            </a:r>
            <a:r>
              <a:rPr lang="en-US" b="1" dirty="0"/>
              <a:t> – BT</a:t>
            </a:r>
            <a:r>
              <a:rPr lang="en-US" b="1" baseline="-25000" dirty="0"/>
              <a:t>CRTM</a:t>
            </a:r>
            <a:r>
              <a:rPr lang="en-US" b="1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84FCC-47E6-4B4D-BB14-45304C286A01}"/>
              </a:ext>
            </a:extLst>
          </p:cNvPr>
          <p:cNvSpPr txBox="1"/>
          <p:nvPr/>
        </p:nvSpPr>
        <p:spPr>
          <a:xfrm>
            <a:off x="4153407" y="4246841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Double Difference: (</a:t>
            </a:r>
            <a:r>
              <a:rPr lang="en-US" b="1" dirty="0" err="1"/>
              <a:t>BT</a:t>
            </a:r>
            <a:r>
              <a:rPr lang="en-US" b="1" baseline="-25000" dirty="0" err="1"/>
              <a:t>Obs</a:t>
            </a:r>
            <a:r>
              <a:rPr lang="en-US" b="1" dirty="0"/>
              <a:t> – BT</a:t>
            </a:r>
            <a:r>
              <a:rPr lang="en-US" b="1" baseline="-25000" dirty="0"/>
              <a:t>CRTM</a:t>
            </a:r>
            <a:r>
              <a:rPr lang="en-US" b="1" dirty="0"/>
              <a:t>)</a:t>
            </a:r>
            <a:r>
              <a:rPr lang="en-US" b="1" baseline="-25000" dirty="0"/>
              <a:t>IASI-C</a:t>
            </a:r>
            <a:r>
              <a:rPr lang="en-US" b="1" dirty="0"/>
              <a:t> – (</a:t>
            </a:r>
            <a:r>
              <a:rPr lang="en-US" b="1" dirty="0" err="1"/>
              <a:t>BT</a:t>
            </a:r>
            <a:r>
              <a:rPr lang="en-US" b="1" baseline="-25000" dirty="0" err="1"/>
              <a:t>obs</a:t>
            </a:r>
            <a:r>
              <a:rPr lang="en-US" b="1" dirty="0"/>
              <a:t> – BT</a:t>
            </a:r>
            <a:r>
              <a:rPr lang="en-US" b="1" baseline="-25000" dirty="0"/>
              <a:t>CRTM</a:t>
            </a:r>
            <a:r>
              <a:rPr lang="en-US" b="1" dirty="0"/>
              <a:t>) </a:t>
            </a:r>
            <a:r>
              <a:rPr lang="en-US" b="1" baseline="-25000" dirty="0"/>
              <a:t>IASI-B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A7CBBB-8928-D944-91A2-5850A52818BF}"/>
              </a:ext>
            </a:extLst>
          </p:cNvPr>
          <p:cNvSpPr txBox="1"/>
          <p:nvPr/>
        </p:nvSpPr>
        <p:spPr>
          <a:xfrm>
            <a:off x="6148544" y="2927352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 Deviation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48FE0A-F31E-3540-BEA4-DCA077DD60B1}"/>
              </a:ext>
            </a:extLst>
          </p:cNvPr>
          <p:cNvSpPr/>
          <p:nvPr/>
        </p:nvSpPr>
        <p:spPr>
          <a:xfrm>
            <a:off x="1938626" y="1856208"/>
            <a:ext cx="1062161" cy="38734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dirty="0"/>
              <a:t>MetOp-B GRAS </a:t>
            </a:r>
            <a:r>
              <a:rPr lang="en-US" dirty="0" err="1"/>
              <a:t>wetPrf</a:t>
            </a: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1CE44F9-C9D7-9A45-8FE1-B81FA637EA6C}"/>
              </a:ext>
            </a:extLst>
          </p:cNvPr>
          <p:cNvSpPr/>
          <p:nvPr/>
        </p:nvSpPr>
        <p:spPr>
          <a:xfrm>
            <a:off x="1336451" y="2509791"/>
            <a:ext cx="2274528" cy="432389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dirty="0"/>
              <a:t>CRTM Simulated </a:t>
            </a:r>
          </a:p>
          <a:p>
            <a:pPr algn="ctr"/>
            <a:r>
              <a:rPr lang="en-US" dirty="0"/>
              <a:t>Brightness Temperatures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C55E0BFD-4113-634B-9AFE-0870AEE248FE}"/>
              </a:ext>
            </a:extLst>
          </p:cNvPr>
          <p:cNvSpPr/>
          <p:nvPr/>
        </p:nvSpPr>
        <p:spPr>
          <a:xfrm>
            <a:off x="2399968" y="2245762"/>
            <a:ext cx="139476" cy="245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36AE2B7-B6DC-164B-AE2C-04EF12EA53E7}"/>
              </a:ext>
            </a:extLst>
          </p:cNvPr>
          <p:cNvSpPr/>
          <p:nvPr/>
        </p:nvSpPr>
        <p:spPr>
          <a:xfrm>
            <a:off x="753410" y="3326995"/>
            <a:ext cx="1389393" cy="369332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/>
              <a:t>MetOp-C IASI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EF8398F-0198-EB48-A99D-B04EA103A42C}"/>
              </a:ext>
            </a:extLst>
          </p:cNvPr>
          <p:cNvSpPr/>
          <p:nvPr/>
        </p:nvSpPr>
        <p:spPr>
          <a:xfrm>
            <a:off x="2859176" y="3316422"/>
            <a:ext cx="1389393" cy="369332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38100">
            <a:solidFill>
              <a:srgbClr val="2B4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/>
              <a:t>MetOp-B IASI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D41096CC-676A-A541-BB5C-F6B8A1183F6F}"/>
              </a:ext>
            </a:extLst>
          </p:cNvPr>
          <p:cNvSpPr/>
          <p:nvPr/>
        </p:nvSpPr>
        <p:spPr>
          <a:xfrm rot="18683410">
            <a:off x="3020773" y="2842176"/>
            <a:ext cx="136521" cy="514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09204395-6021-6748-AD24-6542748292A9}"/>
              </a:ext>
            </a:extLst>
          </p:cNvPr>
          <p:cNvSpPr/>
          <p:nvPr/>
        </p:nvSpPr>
        <p:spPr>
          <a:xfrm rot="2491000">
            <a:off x="1857326" y="2939225"/>
            <a:ext cx="162600" cy="43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707B35-E7CC-4941-A3AC-1577A5F9425C}"/>
              </a:ext>
            </a:extLst>
          </p:cNvPr>
          <p:cNvSpPr txBox="1"/>
          <p:nvPr/>
        </p:nvSpPr>
        <p:spPr>
          <a:xfrm>
            <a:off x="3374738" y="2998521"/>
            <a:ext cx="8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O-B Bias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0DF390-F5F6-4B4D-9094-C5759C7C820B}"/>
              </a:ext>
            </a:extLst>
          </p:cNvPr>
          <p:cNvSpPr txBox="1"/>
          <p:nvPr/>
        </p:nvSpPr>
        <p:spPr>
          <a:xfrm>
            <a:off x="1105190" y="2969710"/>
            <a:ext cx="8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O-B Bias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F36DE2-6707-C24D-BFD6-65C5867B6AFE}"/>
              </a:ext>
            </a:extLst>
          </p:cNvPr>
          <p:cNvCxnSpPr>
            <a:cxnSpLocks/>
          </p:cNvCxnSpPr>
          <p:nvPr/>
        </p:nvCxnSpPr>
        <p:spPr>
          <a:xfrm>
            <a:off x="2142803" y="3499731"/>
            <a:ext cx="732267" cy="742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5C23211-C74E-2849-BD15-9A25CE593CEB}"/>
              </a:ext>
            </a:extLst>
          </p:cNvPr>
          <p:cNvSpPr txBox="1"/>
          <p:nvPr/>
        </p:nvSpPr>
        <p:spPr>
          <a:xfrm>
            <a:off x="1886085" y="3039424"/>
            <a:ext cx="1229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Double </a:t>
            </a:r>
          </a:p>
          <a:p>
            <a:pPr algn="ctr"/>
            <a:r>
              <a:rPr lang="en-US" sz="1100" dirty="0"/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82942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4C59DE7-65E3-CC43-97DB-B623F5BDC4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24855" y="4238680"/>
            <a:ext cx="4442836" cy="2438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8981A-3614-5341-8557-C3AC35E3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MetOp-C IASI vs MetOp-B IASI Intercomparison</a:t>
            </a:r>
            <a:br>
              <a:rPr lang="en-US" dirty="0"/>
            </a:br>
            <a:r>
              <a:rPr lang="en-US" sz="3200" dirty="0"/>
              <a:t>Comparison of RO Inputs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313817-1243-E94B-A6AC-A9011636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80385" y="4249104"/>
            <a:ext cx="4442836" cy="2438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69F3FD-42C6-C74D-8960-98221F931A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80385" y="1591526"/>
            <a:ext cx="4442836" cy="24380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5FE528-04D7-F74C-8D3A-751AE33EE3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24855" y="1562231"/>
            <a:ext cx="4442836" cy="24380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0D6D7B-3FAE-6648-ACF6-34AF76E33890}"/>
              </a:ext>
            </a:extLst>
          </p:cNvPr>
          <p:cNvSpPr/>
          <p:nvPr/>
        </p:nvSpPr>
        <p:spPr>
          <a:xfrm>
            <a:off x="3483105" y="1509085"/>
            <a:ext cx="4218657" cy="25103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7C092-038E-1242-BCA2-C036B8FD5134}"/>
              </a:ext>
            </a:extLst>
          </p:cNvPr>
          <p:cNvSpPr txBox="1"/>
          <p:nvPr/>
        </p:nvSpPr>
        <p:spPr>
          <a:xfrm>
            <a:off x="3483105" y="1503885"/>
            <a:ext cx="701129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COSMIC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B7A185-4D73-5340-BC6D-2D5E0F538492}"/>
              </a:ext>
            </a:extLst>
          </p:cNvPr>
          <p:cNvSpPr/>
          <p:nvPr/>
        </p:nvSpPr>
        <p:spPr>
          <a:xfrm>
            <a:off x="7792474" y="1479429"/>
            <a:ext cx="4218657" cy="255027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04F969-7A71-5F45-8E95-C46EBFA121C8}"/>
              </a:ext>
            </a:extLst>
          </p:cNvPr>
          <p:cNvSpPr txBox="1"/>
          <p:nvPr/>
        </p:nvSpPr>
        <p:spPr>
          <a:xfrm>
            <a:off x="7796061" y="1479429"/>
            <a:ext cx="83426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KOMSAT-5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67F5D2-50DB-324F-BB39-25BEA271BF31}"/>
              </a:ext>
            </a:extLst>
          </p:cNvPr>
          <p:cNvSpPr/>
          <p:nvPr/>
        </p:nvSpPr>
        <p:spPr>
          <a:xfrm>
            <a:off x="3461728" y="4135828"/>
            <a:ext cx="4218657" cy="255132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A02E8-61A5-7047-BE07-8223453ECF7C}"/>
              </a:ext>
            </a:extLst>
          </p:cNvPr>
          <p:cNvSpPr txBox="1"/>
          <p:nvPr/>
        </p:nvSpPr>
        <p:spPr>
          <a:xfrm>
            <a:off x="3461728" y="4147954"/>
            <a:ext cx="1231686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MetOp-A GRAS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664E54-5464-7646-9981-A738F3EA7EC1}"/>
              </a:ext>
            </a:extLst>
          </p:cNvPr>
          <p:cNvSpPr/>
          <p:nvPr/>
        </p:nvSpPr>
        <p:spPr>
          <a:xfrm>
            <a:off x="7781736" y="4141670"/>
            <a:ext cx="4218657" cy="255590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AC13A-3291-2B4B-B7CB-662BA9D34CC6}"/>
              </a:ext>
            </a:extLst>
          </p:cNvPr>
          <p:cNvSpPr txBox="1"/>
          <p:nvPr/>
        </p:nvSpPr>
        <p:spPr>
          <a:xfrm>
            <a:off x="7781736" y="4141543"/>
            <a:ext cx="1231686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MetOp-B GRAS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82556F-921D-724B-B4CE-6A11E7F8139D}"/>
              </a:ext>
            </a:extLst>
          </p:cNvPr>
          <p:cNvSpPr txBox="1"/>
          <p:nvPr/>
        </p:nvSpPr>
        <p:spPr>
          <a:xfrm>
            <a:off x="9268859" y="1773519"/>
            <a:ext cx="134110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/>
              <a:t>Mean Bias 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Standard Deviation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Double Difference</a:t>
            </a:r>
          </a:p>
        </p:txBody>
      </p: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782EF928-1429-5445-8EB0-F972326CB2FB}"/>
              </a:ext>
            </a:extLst>
          </p:cNvPr>
          <p:cNvSpPr txBox="1">
            <a:spLocks/>
          </p:cNvSpPr>
          <p:nvPr/>
        </p:nvSpPr>
        <p:spPr>
          <a:xfrm>
            <a:off x="191605" y="1336102"/>
            <a:ext cx="3291499" cy="53614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A4E9FA-20A6-3A42-87F3-17BFC56B3AA5}"/>
              </a:ext>
            </a:extLst>
          </p:cNvPr>
          <p:cNvSpPr txBox="1"/>
          <p:nvPr/>
        </p:nvSpPr>
        <p:spPr>
          <a:xfrm>
            <a:off x="4937498" y="1743923"/>
            <a:ext cx="134110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/>
              <a:t>Mean Bias 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Standard Deviation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Double Difference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653B30-E63D-2F4C-869C-E76EF5570FBF}"/>
              </a:ext>
            </a:extLst>
          </p:cNvPr>
          <p:cNvSpPr txBox="1"/>
          <p:nvPr/>
        </p:nvSpPr>
        <p:spPr>
          <a:xfrm>
            <a:off x="9231250" y="4418542"/>
            <a:ext cx="134110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/>
              <a:t>Mean Bias 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Standard Deviation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Double Difference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C4597C-E2E3-9048-9FD1-A3B19D2FD5D8}"/>
              </a:ext>
            </a:extLst>
          </p:cNvPr>
          <p:cNvSpPr txBox="1"/>
          <p:nvPr/>
        </p:nvSpPr>
        <p:spPr>
          <a:xfrm>
            <a:off x="4940416" y="4378616"/>
            <a:ext cx="134110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dirty="0"/>
              <a:t>Mean Bias 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Standard Deviation</a:t>
            </a:r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endParaRPr lang="en-US" sz="1150" dirty="0"/>
          </a:p>
          <a:p>
            <a:pPr algn="ctr"/>
            <a:r>
              <a:rPr lang="en-US" sz="1150" dirty="0"/>
              <a:t>Double Difference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FFB96A3-C767-3D45-98BA-F6A6B4D6631D}"/>
              </a:ext>
            </a:extLst>
          </p:cNvPr>
          <p:cNvSpPr txBox="1">
            <a:spLocks/>
          </p:cNvSpPr>
          <p:nvPr/>
        </p:nvSpPr>
        <p:spPr>
          <a:xfrm>
            <a:off x="344005" y="1488502"/>
            <a:ext cx="3291499" cy="53614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Since data for each comparison comes from the same month, results from different missions are more consistent.</a:t>
            </a:r>
          </a:p>
          <a:p>
            <a:endParaRPr lang="en-US" sz="2200" dirty="0"/>
          </a:p>
          <a:p>
            <a:r>
              <a:rPr lang="en-US" sz="2200" dirty="0"/>
              <a:t>COSMIC suffers from diminished counts in 2019 so there were very few matchups.</a:t>
            </a:r>
          </a:p>
          <a:p>
            <a:endParaRPr lang="en-US" sz="2200" dirty="0"/>
          </a:p>
          <a:p>
            <a:r>
              <a:rPr lang="en-US" sz="2200" dirty="0"/>
              <a:t>The double differences using MetOp-A GRAS simulated BTs and MetOp-B GRAS simulate BTs show different signs.</a:t>
            </a:r>
          </a:p>
        </p:txBody>
      </p:sp>
    </p:spTree>
    <p:extLst>
      <p:ext uri="{BB962C8B-B14F-4D97-AF65-F5344CB8AC3E}">
        <p14:creationId xmlns:p14="http://schemas.microsoft.com/office/powerpoint/2010/main" val="292220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3EDD7E01-40D8-6B42-B33E-31F8C8BCBD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01213" y="1589088"/>
            <a:ext cx="8143487" cy="44688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F661C5-6045-6D40-8EE5-286D1B1A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MetOp-C IASI vs MetOp-B IASI Intercomparison</a:t>
            </a:r>
            <a:br>
              <a:rPr lang="en-US" dirty="0"/>
            </a:br>
            <a:r>
              <a:rPr lang="en-US" sz="3200" dirty="0"/>
              <a:t>S-NPP </a:t>
            </a:r>
            <a:r>
              <a:rPr lang="en-US" sz="3200" dirty="0" err="1"/>
              <a:t>CrIS</a:t>
            </a:r>
            <a:r>
              <a:rPr lang="en-US" sz="3200" dirty="0"/>
              <a:t> SNOs as Transfer Target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853F367-94B7-AB4B-A9BE-14F4F2CFF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695" y="3726148"/>
            <a:ext cx="4380263" cy="296259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/>
              <a:t>SNOs with S-NPP </a:t>
            </a:r>
            <a:r>
              <a:rPr lang="en-US" sz="1400" dirty="0" err="1"/>
              <a:t>CrIS</a:t>
            </a:r>
            <a:r>
              <a:rPr lang="en-US" sz="1400" dirty="0"/>
              <a:t> serve as a transfer target for IASI-C and IASI-B </a:t>
            </a:r>
            <a:r>
              <a:rPr lang="en-US" sz="1400" dirty="0" err="1"/>
              <a:t>intercomparison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The comparison made on </a:t>
            </a:r>
            <a:r>
              <a:rPr lang="en-US" sz="1400" dirty="0" err="1"/>
              <a:t>CrIS</a:t>
            </a:r>
            <a:r>
              <a:rPr lang="en-US" sz="1400" dirty="0"/>
              <a:t> spectral grid (lower resolution and gaps compared to IASI spectrum)</a:t>
            </a:r>
          </a:p>
          <a:p>
            <a:endParaRPr lang="en-US" sz="1400" dirty="0"/>
          </a:p>
          <a:p>
            <a:r>
              <a:rPr lang="en-US" sz="1400" dirty="0"/>
              <a:t>High degree of consistency between IASI-C and IASI-B in both the short wave and </a:t>
            </a:r>
            <a:r>
              <a:rPr lang="en-US" sz="1400" dirty="0" err="1"/>
              <a:t>midwave</a:t>
            </a:r>
            <a:r>
              <a:rPr lang="en-US" sz="1400" dirty="0"/>
              <a:t> double differences.</a:t>
            </a:r>
          </a:p>
          <a:p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52DB9-5DBD-A948-988E-ED4D45F46B8B}"/>
              </a:ext>
            </a:extLst>
          </p:cNvPr>
          <p:cNvSpPr txBox="1"/>
          <p:nvPr/>
        </p:nvSpPr>
        <p:spPr>
          <a:xfrm>
            <a:off x="6071107" y="1582222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Mean Bias: (</a:t>
            </a:r>
            <a:r>
              <a:rPr lang="en-US" b="1" dirty="0" err="1"/>
              <a:t>BT</a:t>
            </a:r>
            <a:r>
              <a:rPr lang="en-US" b="1" baseline="-25000" dirty="0" err="1"/>
              <a:t>obs</a:t>
            </a:r>
            <a:r>
              <a:rPr lang="en-US" b="1" dirty="0"/>
              <a:t> – BT</a:t>
            </a:r>
            <a:r>
              <a:rPr lang="en-US" b="1" baseline="-25000" dirty="0"/>
              <a:t>CRTM</a:t>
            </a:r>
            <a:r>
              <a:rPr lang="en-US" b="1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84FCC-47E6-4B4D-BB14-45304C286A01}"/>
              </a:ext>
            </a:extLst>
          </p:cNvPr>
          <p:cNvSpPr txBox="1"/>
          <p:nvPr/>
        </p:nvSpPr>
        <p:spPr>
          <a:xfrm>
            <a:off x="4153407" y="4246841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Double Difference: (</a:t>
            </a:r>
            <a:r>
              <a:rPr lang="en-US" b="1" dirty="0" err="1"/>
              <a:t>BT</a:t>
            </a:r>
            <a:r>
              <a:rPr lang="en-US" b="1" baseline="-25000" dirty="0" err="1"/>
              <a:t>Obs</a:t>
            </a:r>
            <a:r>
              <a:rPr lang="en-US" b="1" dirty="0"/>
              <a:t> – </a:t>
            </a:r>
            <a:r>
              <a:rPr lang="en-US" b="1" dirty="0" err="1"/>
              <a:t>BT</a:t>
            </a:r>
            <a:r>
              <a:rPr lang="en-US" b="1" baseline="-25000" dirty="0" err="1"/>
              <a:t>CrIS</a:t>
            </a:r>
            <a:r>
              <a:rPr lang="en-US" b="1" dirty="0"/>
              <a:t>)</a:t>
            </a:r>
            <a:r>
              <a:rPr lang="en-US" b="1" baseline="-25000" dirty="0"/>
              <a:t>IASI-C</a:t>
            </a:r>
            <a:r>
              <a:rPr lang="en-US" b="1" dirty="0"/>
              <a:t> – (</a:t>
            </a:r>
            <a:r>
              <a:rPr lang="en-US" b="1" dirty="0" err="1"/>
              <a:t>BT</a:t>
            </a:r>
            <a:r>
              <a:rPr lang="en-US" b="1" baseline="-25000" dirty="0" err="1"/>
              <a:t>obs</a:t>
            </a:r>
            <a:r>
              <a:rPr lang="en-US" b="1" dirty="0"/>
              <a:t> – </a:t>
            </a:r>
            <a:r>
              <a:rPr lang="en-US" b="1" dirty="0" err="1"/>
              <a:t>BT</a:t>
            </a:r>
            <a:r>
              <a:rPr lang="en-US" b="1" baseline="-25000" dirty="0" err="1"/>
              <a:t>CrIS</a:t>
            </a:r>
            <a:r>
              <a:rPr lang="en-US" b="1" dirty="0"/>
              <a:t>) </a:t>
            </a:r>
            <a:r>
              <a:rPr lang="en-US" b="1" baseline="-25000" dirty="0"/>
              <a:t>IASI-B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A7CBBB-8928-D944-91A2-5850A52818BF}"/>
              </a:ext>
            </a:extLst>
          </p:cNvPr>
          <p:cNvSpPr txBox="1"/>
          <p:nvPr/>
        </p:nvSpPr>
        <p:spPr>
          <a:xfrm>
            <a:off x="6148544" y="2927352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 Deviation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D3B9752-0C0F-6C4D-9003-103D298B58F7}"/>
              </a:ext>
            </a:extLst>
          </p:cNvPr>
          <p:cNvSpPr/>
          <p:nvPr/>
        </p:nvSpPr>
        <p:spPr>
          <a:xfrm>
            <a:off x="1693860" y="3077772"/>
            <a:ext cx="1383687" cy="36933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dirty="0"/>
              <a:t>S-NPP </a:t>
            </a:r>
            <a:r>
              <a:rPr lang="en-US" dirty="0" err="1"/>
              <a:t>CrIS</a:t>
            </a: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45495D-39A8-5546-9862-D732A696835F}"/>
              </a:ext>
            </a:extLst>
          </p:cNvPr>
          <p:cNvSpPr/>
          <p:nvPr/>
        </p:nvSpPr>
        <p:spPr>
          <a:xfrm>
            <a:off x="722127" y="2235135"/>
            <a:ext cx="1389393" cy="369332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/>
              <a:t>MetOp-C IASI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275AF1-8A7B-7149-BA3F-5D0D082A2953}"/>
              </a:ext>
            </a:extLst>
          </p:cNvPr>
          <p:cNvSpPr/>
          <p:nvPr/>
        </p:nvSpPr>
        <p:spPr>
          <a:xfrm>
            <a:off x="2827893" y="2224562"/>
            <a:ext cx="1389393" cy="369332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38100">
            <a:solidFill>
              <a:srgbClr val="2B4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dirty="0"/>
              <a:t>MetOp-B IASI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5B40EC84-1802-0C49-AD4D-02143CD60A0F}"/>
              </a:ext>
            </a:extLst>
          </p:cNvPr>
          <p:cNvSpPr/>
          <p:nvPr/>
        </p:nvSpPr>
        <p:spPr>
          <a:xfrm rot="12904691">
            <a:off x="2863084" y="2594261"/>
            <a:ext cx="136521" cy="514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7458C278-291F-BF4C-876A-8860A0D5A5CE}"/>
              </a:ext>
            </a:extLst>
          </p:cNvPr>
          <p:cNvSpPr/>
          <p:nvPr/>
        </p:nvSpPr>
        <p:spPr>
          <a:xfrm rot="8794722">
            <a:off x="1906147" y="2611424"/>
            <a:ext cx="162600" cy="432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BBB44-AF11-3E45-A3D5-00A1A470A311}"/>
              </a:ext>
            </a:extLst>
          </p:cNvPr>
          <p:cNvSpPr txBox="1"/>
          <p:nvPr/>
        </p:nvSpPr>
        <p:spPr>
          <a:xfrm>
            <a:off x="2982293" y="2779319"/>
            <a:ext cx="8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Bias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425F80-8729-E64D-91E8-DDD022AA82C5}"/>
              </a:ext>
            </a:extLst>
          </p:cNvPr>
          <p:cNvSpPr txBox="1"/>
          <p:nvPr/>
        </p:nvSpPr>
        <p:spPr>
          <a:xfrm>
            <a:off x="1249602" y="2792093"/>
            <a:ext cx="8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Bias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43439B-7ED2-E941-BFC2-04734561060F}"/>
              </a:ext>
            </a:extLst>
          </p:cNvPr>
          <p:cNvCxnSpPr>
            <a:cxnSpLocks/>
          </p:cNvCxnSpPr>
          <p:nvPr/>
        </p:nvCxnSpPr>
        <p:spPr>
          <a:xfrm>
            <a:off x="2111520" y="2407871"/>
            <a:ext cx="732267" cy="742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E9FCBA9-D1BE-B14B-9E04-C1C6B10FFB89}"/>
              </a:ext>
            </a:extLst>
          </p:cNvPr>
          <p:cNvSpPr txBox="1"/>
          <p:nvPr/>
        </p:nvSpPr>
        <p:spPr>
          <a:xfrm>
            <a:off x="1854802" y="1947564"/>
            <a:ext cx="1229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Double </a:t>
            </a:r>
          </a:p>
          <a:p>
            <a:pPr algn="ctr"/>
            <a:r>
              <a:rPr lang="en-US" sz="1100" dirty="0"/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3958331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E618-DB83-174F-AA8F-C2A26614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5D291-4519-5C4D-B82E-8C048F465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51" y="4225394"/>
            <a:ext cx="4734700" cy="2598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594F4-3E57-B847-B827-B7C88386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250" y="4234132"/>
            <a:ext cx="4734700" cy="25982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770670-A70C-8947-A67C-F2810D24B0B7}"/>
              </a:ext>
            </a:extLst>
          </p:cNvPr>
          <p:cNvSpPr/>
          <p:nvPr/>
        </p:nvSpPr>
        <p:spPr>
          <a:xfrm>
            <a:off x="706051" y="3994485"/>
            <a:ext cx="5080000" cy="28659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B49F3-B95D-BC40-935F-8BAF620C3397}"/>
              </a:ext>
            </a:extLst>
          </p:cNvPr>
          <p:cNvSpPr/>
          <p:nvPr/>
        </p:nvSpPr>
        <p:spPr>
          <a:xfrm>
            <a:off x="6405950" y="3992098"/>
            <a:ext cx="5080000" cy="286590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E94D6-A2AC-EF48-A2E8-EEF0C4B32313}"/>
              </a:ext>
            </a:extLst>
          </p:cNvPr>
          <p:cNvSpPr txBox="1"/>
          <p:nvPr/>
        </p:nvSpPr>
        <p:spPr>
          <a:xfrm>
            <a:off x="1602601" y="4354579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CRTM with MetOp-B GRAS input as transfer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C5F3A3-F63E-464C-ADFA-743B1D95199B}"/>
              </a:ext>
            </a:extLst>
          </p:cNvPr>
          <p:cNvSpPr txBox="1"/>
          <p:nvPr/>
        </p:nvSpPr>
        <p:spPr>
          <a:xfrm>
            <a:off x="1602601" y="558909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SNOs with MetOp-B IASI as transfer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3430D3-E537-A844-93A9-CDDCA4459207}"/>
              </a:ext>
            </a:extLst>
          </p:cNvPr>
          <p:cNvSpPr txBox="1"/>
          <p:nvPr/>
        </p:nvSpPr>
        <p:spPr>
          <a:xfrm>
            <a:off x="718081" y="4021694"/>
            <a:ext cx="274701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Double differences: Side-2 – Side-1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E1190A-B5CE-F640-9164-20D6E9436CA8}"/>
              </a:ext>
            </a:extLst>
          </p:cNvPr>
          <p:cNvSpPr txBox="1"/>
          <p:nvPr/>
        </p:nvSpPr>
        <p:spPr>
          <a:xfrm>
            <a:off x="6417979" y="4021693"/>
            <a:ext cx="274701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Double differences: IASI-C – IASI-B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D2E6A-6E1C-6444-A87E-DA2BBD188F76}"/>
              </a:ext>
            </a:extLst>
          </p:cNvPr>
          <p:cNvSpPr txBox="1"/>
          <p:nvPr/>
        </p:nvSpPr>
        <p:spPr>
          <a:xfrm>
            <a:off x="7332185" y="4390958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CRTM with MetOp-B GRAS input as transfer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343D0-47C8-0944-9435-BAF5A11923DB}"/>
              </a:ext>
            </a:extLst>
          </p:cNvPr>
          <p:cNvSpPr txBox="1"/>
          <p:nvPr/>
        </p:nvSpPr>
        <p:spPr>
          <a:xfrm>
            <a:off x="7332185" y="5625469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SNOs with S-NPP </a:t>
            </a:r>
            <a:r>
              <a:rPr lang="en-US" sz="1400" dirty="0" err="1"/>
              <a:t>CrIS</a:t>
            </a:r>
            <a:r>
              <a:rPr lang="en-US" sz="1400" dirty="0"/>
              <a:t> as transfer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933FA1C-E8A6-EA41-9F4B-00DBEAEF10B2}"/>
              </a:ext>
            </a:extLst>
          </p:cNvPr>
          <p:cNvSpPr txBox="1">
            <a:spLocks/>
          </p:cNvSpPr>
          <p:nvPr/>
        </p:nvSpPr>
        <p:spPr>
          <a:xfrm>
            <a:off x="718081" y="1559027"/>
            <a:ext cx="5080000" cy="2410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Suomi NPP </a:t>
            </a:r>
            <a:r>
              <a:rPr lang="en-US" dirty="0" err="1"/>
              <a:t>CrIS</a:t>
            </a:r>
            <a:r>
              <a:rPr lang="en-US" dirty="0"/>
              <a:t> Side-2</a:t>
            </a:r>
          </a:p>
          <a:p>
            <a:r>
              <a:rPr lang="en-US" dirty="0"/>
              <a:t>Shows excellent agreement with S-NPP </a:t>
            </a:r>
            <a:r>
              <a:rPr lang="en-US" dirty="0" err="1"/>
              <a:t>CrIS</a:t>
            </a:r>
            <a:r>
              <a:rPr lang="en-US" dirty="0"/>
              <a:t> Side-1</a:t>
            </a:r>
          </a:p>
          <a:p>
            <a:r>
              <a:rPr lang="en-US" dirty="0"/>
              <a:t>Intercomparison with CRTM simulated BT with MetOp-B GRAS profiles as input:</a:t>
            </a:r>
          </a:p>
          <a:p>
            <a:pPr lvl="1"/>
            <a:r>
              <a:rPr lang="en-US" dirty="0"/>
              <a:t>0.1 K in LW</a:t>
            </a:r>
          </a:p>
          <a:p>
            <a:pPr lvl="1"/>
            <a:r>
              <a:rPr lang="en-US" dirty="0"/>
              <a:t>0.25 K in MW</a:t>
            </a:r>
          </a:p>
          <a:p>
            <a:r>
              <a:rPr lang="en-US" dirty="0"/>
              <a:t>Intercomparison with MetOp-B IASI SNOs:</a:t>
            </a:r>
          </a:p>
          <a:p>
            <a:pPr lvl="1"/>
            <a:r>
              <a:rPr lang="en-US" dirty="0" smtClean="0"/>
              <a:t>Within 0.05 K in the LW and MW.</a:t>
            </a:r>
            <a:endParaRPr lang="en-US" dirty="0"/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B6649F6-5165-E14A-BD9E-93EB2EC299DD}"/>
              </a:ext>
            </a:extLst>
          </p:cNvPr>
          <p:cNvSpPr txBox="1">
            <a:spLocks/>
          </p:cNvSpPr>
          <p:nvPr/>
        </p:nvSpPr>
        <p:spPr>
          <a:xfrm>
            <a:off x="6393919" y="1412247"/>
            <a:ext cx="5080000" cy="2410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MetOp-C IASI</a:t>
            </a:r>
          </a:p>
          <a:p>
            <a:r>
              <a:rPr lang="en-US" dirty="0"/>
              <a:t>Shows excellent agreement with MetOp-B IASI</a:t>
            </a:r>
          </a:p>
          <a:p>
            <a:r>
              <a:rPr lang="en-US" dirty="0"/>
              <a:t>Intercomparison with CRTM simulated BT with MetOp-B GRAS profiles as input:</a:t>
            </a:r>
          </a:p>
          <a:p>
            <a:pPr lvl="1"/>
            <a:r>
              <a:rPr lang="en-US" dirty="0"/>
              <a:t>0.1 K in LW</a:t>
            </a:r>
          </a:p>
          <a:p>
            <a:pPr lvl="1"/>
            <a:r>
              <a:rPr lang="en-US" dirty="0"/>
              <a:t>0.5 K in MW</a:t>
            </a:r>
          </a:p>
          <a:p>
            <a:r>
              <a:rPr lang="en-US" dirty="0"/>
              <a:t>Intercomparison with MetOp-B IASI SNOs:</a:t>
            </a:r>
          </a:p>
          <a:p>
            <a:pPr lvl="1"/>
            <a:r>
              <a:rPr lang="en-US" dirty="0" smtClean="0"/>
              <a:t>Within 0.05 K in the LW and MW</a:t>
            </a:r>
            <a:endParaRPr lang="en-US" dirty="0"/>
          </a:p>
          <a:p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6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4DCF-0E0E-8C40-824B-1CC45CF8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A7C6-DE7E-FD49-8F96-FFFB5A9FC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Intercomparisons between IR sounders using simultaneous nadir overpasses (SNOs) is a well established method. The method demonstrates excellent consistency between S-NPP </a:t>
            </a:r>
            <a:r>
              <a:rPr lang="en-US" dirty="0" err="1"/>
              <a:t>CrIS</a:t>
            </a:r>
            <a:r>
              <a:rPr lang="en-US" dirty="0"/>
              <a:t> Side-2 and Side-1 and between the IASI instruments on MetOp-C and MetOp-B.</a:t>
            </a:r>
          </a:p>
          <a:p>
            <a:endParaRPr lang="en-US" dirty="0"/>
          </a:p>
          <a:p>
            <a:r>
              <a:rPr lang="en-US" dirty="0"/>
              <a:t>Intercomparisons between observed brightness temperatures and simulated brightness temperatures using a radiative transfer model such as the CRTM are also well established. This method introduces some uncertainty from the radiative transfer model itself.</a:t>
            </a:r>
          </a:p>
          <a:p>
            <a:endParaRPr lang="en-US" dirty="0"/>
          </a:p>
          <a:p>
            <a:r>
              <a:rPr lang="en-US" dirty="0"/>
              <a:t>GNSS-RO measurements provide high resolution retrieved temperature and moisture profiles. These data can serve as inputs to a radiative transfer model for intercomparisons; however additional uncertainties are introduced due to the matchup criteria and potential errors in the retrievals. </a:t>
            </a:r>
          </a:p>
        </p:txBody>
      </p:sp>
    </p:spTree>
    <p:extLst>
      <p:ext uri="{BB962C8B-B14F-4D97-AF65-F5344CB8AC3E}">
        <p14:creationId xmlns:p14="http://schemas.microsoft.com/office/powerpoint/2010/main" val="304645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518F-8E63-4542-84CC-A3F545F1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53987-D926-8243-811A-390A53673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Approach</a:t>
            </a:r>
          </a:p>
          <a:p>
            <a:r>
              <a:rPr lang="en-US" dirty="0"/>
              <a:t>Intercomparison methods used in this study</a:t>
            </a:r>
          </a:p>
          <a:p>
            <a:r>
              <a:rPr lang="en-US" dirty="0"/>
              <a:t>Suomi-NPP </a:t>
            </a:r>
            <a:r>
              <a:rPr lang="en-US" dirty="0" err="1"/>
              <a:t>CrIS</a:t>
            </a:r>
            <a:r>
              <a:rPr lang="en-US" dirty="0"/>
              <a:t> Side-2 Intercomparison</a:t>
            </a:r>
          </a:p>
          <a:p>
            <a:r>
              <a:rPr lang="en-US" dirty="0"/>
              <a:t>MetOp-C IASI Intercomparison</a:t>
            </a:r>
          </a:p>
          <a:p>
            <a:r>
              <a:rPr lang="en-US" dirty="0"/>
              <a:t>Summary and 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6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85A8-79CA-DD43-98EC-C7F19694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1226F-2A5D-2C43-91F0-9E014F99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19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GNSS Radio Occultation (RO) measurements provide a stable reference for use in numerical weather prediction (NWP) and anchor dataset to perform bias correction for other types of atmospheric sounding data</a:t>
            </a:r>
          </a:p>
          <a:p>
            <a:endParaRPr lang="en-US" dirty="0"/>
          </a:p>
          <a:p>
            <a:r>
              <a:rPr lang="en-US" dirty="0"/>
              <a:t>Hyperspectral radiometric sounders, like </a:t>
            </a:r>
            <a:r>
              <a:rPr lang="en-US" dirty="0" err="1"/>
              <a:t>CrIS</a:t>
            </a:r>
            <a:r>
              <a:rPr lang="en-US" dirty="0"/>
              <a:t> (Cross-track Infrared Sounder) also serve as on-orbit calibration reference standards for other broad- or narrow-band infrared (IR) observations as well as contributing to NWP</a:t>
            </a:r>
          </a:p>
          <a:p>
            <a:endParaRPr lang="en-US" dirty="0"/>
          </a:p>
          <a:p>
            <a:r>
              <a:rPr lang="en-US" dirty="0"/>
              <a:t>Both are accurate, stable, and based on SI traceable standards (Atomic Frequency Standard vs. Radiance respectively)</a:t>
            </a:r>
          </a:p>
          <a:p>
            <a:endParaRPr lang="en-US" dirty="0"/>
          </a:p>
          <a:p>
            <a:r>
              <a:rPr lang="en-US" dirty="0"/>
              <a:t>In this study, GNSS RO data from COSMIC, KOMPSAT-5, and the MetOp-A and B GRAS instruments provide high resolution profiles of atmospheric variables that are used as a reference to validate the brightness temperatures observed by IR sounders.</a:t>
            </a:r>
          </a:p>
          <a:p>
            <a:endParaRPr lang="en-US" dirty="0"/>
          </a:p>
          <a:p>
            <a:r>
              <a:rPr lang="en-US" dirty="0"/>
              <a:t>In addition, intercomparisons between IR sounds are also used to validate.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3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6DA4-2320-FE46-A111-2C3C8609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3A1F8C-AB1A-5246-A2D2-570906771A1B}"/>
              </a:ext>
            </a:extLst>
          </p:cNvPr>
          <p:cNvSpPr/>
          <p:nvPr/>
        </p:nvSpPr>
        <p:spPr>
          <a:xfrm>
            <a:off x="9378950" y="1144588"/>
            <a:ext cx="1257300" cy="546100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 profiles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B9B0DE-A17B-2F4D-84D5-9053BB488E0E}"/>
              </a:ext>
            </a:extLst>
          </p:cNvPr>
          <p:cNvSpPr/>
          <p:nvPr/>
        </p:nvSpPr>
        <p:spPr>
          <a:xfrm>
            <a:off x="8661400" y="2171700"/>
            <a:ext cx="2692400" cy="609600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CRTM Simulated </a:t>
            </a:r>
          </a:p>
          <a:p>
            <a:pPr algn="ctr"/>
            <a:r>
              <a:rPr lang="en-US" dirty="0"/>
              <a:t>Brightness Temperatures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319B231F-4F88-4441-9607-685A9B1B2E34}"/>
              </a:ext>
            </a:extLst>
          </p:cNvPr>
          <p:cNvSpPr/>
          <p:nvPr/>
        </p:nvSpPr>
        <p:spPr>
          <a:xfrm>
            <a:off x="9925050" y="1758156"/>
            <a:ext cx="165100" cy="34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0914078-1473-124C-9EC3-516F805DE909}"/>
              </a:ext>
            </a:extLst>
          </p:cNvPr>
          <p:cNvSpPr/>
          <p:nvPr/>
        </p:nvSpPr>
        <p:spPr>
          <a:xfrm>
            <a:off x="7734300" y="3289300"/>
            <a:ext cx="1644650" cy="520700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 Sounder #1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941BBEE-E936-DB4F-BCA1-0EF44E62BDA5}"/>
              </a:ext>
            </a:extLst>
          </p:cNvPr>
          <p:cNvSpPr/>
          <p:nvPr/>
        </p:nvSpPr>
        <p:spPr>
          <a:xfrm>
            <a:off x="10547350" y="3289300"/>
            <a:ext cx="1644650" cy="520700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 Sounder #2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03DB495-841E-BB4D-B935-0BB3914C2E1A}"/>
              </a:ext>
            </a:extLst>
          </p:cNvPr>
          <p:cNvSpPr/>
          <p:nvPr/>
        </p:nvSpPr>
        <p:spPr>
          <a:xfrm rot="18683410">
            <a:off x="10743413" y="2719358"/>
            <a:ext cx="19247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C9FFF16-0F0D-BF4B-A644-DCC12D30E0B9}"/>
              </a:ext>
            </a:extLst>
          </p:cNvPr>
          <p:cNvSpPr/>
          <p:nvPr/>
        </p:nvSpPr>
        <p:spPr>
          <a:xfrm rot="2491000">
            <a:off x="9183423" y="2737644"/>
            <a:ext cx="19247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DC470-B61B-E94B-A35B-5D4E05482759}"/>
              </a:ext>
            </a:extLst>
          </p:cNvPr>
          <p:cNvSpPr txBox="1"/>
          <p:nvPr/>
        </p:nvSpPr>
        <p:spPr>
          <a:xfrm>
            <a:off x="11226800" y="2870200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O-B Bias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7A081-868B-7748-AC21-A4CFC1293A23}"/>
              </a:ext>
            </a:extLst>
          </p:cNvPr>
          <p:cNvSpPr txBox="1"/>
          <p:nvPr/>
        </p:nvSpPr>
        <p:spPr>
          <a:xfrm>
            <a:off x="7989568" y="2852500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O-B Bias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DB2C26-4880-7B41-A8E6-D9D59CEF02B6}"/>
              </a:ext>
            </a:extLst>
          </p:cNvPr>
          <p:cNvCxnSpPr/>
          <p:nvPr/>
        </p:nvCxnSpPr>
        <p:spPr>
          <a:xfrm>
            <a:off x="9574201" y="3539185"/>
            <a:ext cx="866798" cy="1046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B150DF6-82C6-7547-9C12-EB1FA5269E49}"/>
              </a:ext>
            </a:extLst>
          </p:cNvPr>
          <p:cNvSpPr txBox="1"/>
          <p:nvPr/>
        </p:nvSpPr>
        <p:spPr>
          <a:xfrm>
            <a:off x="9274251" y="2925897"/>
            <a:ext cx="145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Double Difference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F0FA7EA-BF66-8547-AA13-81CD7173B432}"/>
              </a:ext>
            </a:extLst>
          </p:cNvPr>
          <p:cNvSpPr/>
          <p:nvPr/>
        </p:nvSpPr>
        <p:spPr>
          <a:xfrm>
            <a:off x="9196352" y="4366332"/>
            <a:ext cx="1565398" cy="863600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Transfer IR Sounder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453661A0-D28C-2B44-B5DB-E4E26450AC98}"/>
              </a:ext>
            </a:extLst>
          </p:cNvPr>
          <p:cNvSpPr/>
          <p:nvPr/>
        </p:nvSpPr>
        <p:spPr>
          <a:xfrm rot="8574371">
            <a:off x="9100115" y="3766333"/>
            <a:ext cx="192473" cy="609600"/>
          </a:xfrm>
          <a:prstGeom prst="downArrow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68DB7E9A-47F4-1E45-807D-6381F409839D}"/>
              </a:ext>
            </a:extLst>
          </p:cNvPr>
          <p:cNvSpPr/>
          <p:nvPr/>
        </p:nvSpPr>
        <p:spPr>
          <a:xfrm rot="13725670">
            <a:off x="10665513" y="3788241"/>
            <a:ext cx="192473" cy="609600"/>
          </a:xfrm>
          <a:prstGeom prst="downArrow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024F16-3E89-8748-AF03-8A27E028EA50}"/>
              </a:ext>
            </a:extLst>
          </p:cNvPr>
          <p:cNvSpPr/>
          <p:nvPr/>
        </p:nvSpPr>
        <p:spPr>
          <a:xfrm>
            <a:off x="8103868" y="1144588"/>
            <a:ext cx="368300" cy="3794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2B760F9-99EF-1B46-A42B-81A6E018CE62}"/>
              </a:ext>
            </a:extLst>
          </p:cNvPr>
          <p:cNvSpPr txBox="1">
            <a:spLocks/>
          </p:cNvSpPr>
          <p:nvPr/>
        </p:nvSpPr>
        <p:spPr>
          <a:xfrm>
            <a:off x="838199" y="1608881"/>
            <a:ext cx="6138870" cy="4568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Assess the radiometric consistency of two hyperspectral IR sounders:</a:t>
            </a:r>
          </a:p>
          <a:p>
            <a:pPr lvl="1"/>
            <a:r>
              <a:rPr lang="en-US"/>
              <a:t>The Cross-track Infrared Sounder (CrIS) onboard Suomi-NPP before and after the switch to the redundant electronics</a:t>
            </a:r>
          </a:p>
          <a:p>
            <a:pPr lvl="1"/>
            <a:endParaRPr lang="en-US"/>
          </a:p>
          <a:p>
            <a:pPr lvl="1"/>
            <a:r>
              <a:rPr lang="en-US"/>
              <a:t>The Infrared Atmospheric Sounding Interferometer (IASI) onboard the recently launched MetOp-C compared to the IASI instrument on MetOp-B</a:t>
            </a:r>
          </a:p>
          <a:p>
            <a:pPr lvl="1"/>
            <a:endParaRPr lang="en-US"/>
          </a:p>
          <a:p>
            <a:r>
              <a:rPr lang="en-US"/>
              <a:t>Two methods: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Comparison between observed brightness temperatures and simulated brightness temperatures from a radiative transfer model with RO data providing the temperature and water vapor inputs</a:t>
            </a:r>
          </a:p>
          <a:p>
            <a:pPr marL="914400" lvl="1" indent="-457200">
              <a:buFont typeface="+mj-lt"/>
              <a:buAutoNum type="arabicPeriod"/>
            </a:pPr>
            <a:endParaRPr lang="en-US"/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Comparison to other well calibrated hyperspectral IR sounders during Simultaneous Nadir Overpasses (SNO)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0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6DA4-2320-FE46-A111-2C3C8609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231B-0712-DD48-9FA1-9210D7660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8881"/>
            <a:ext cx="6138870" cy="456808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Assess the radiometric consistency of two hyperspectral IR sounders:</a:t>
            </a:r>
          </a:p>
          <a:p>
            <a:pPr lvl="1"/>
            <a:r>
              <a:rPr lang="en-US" dirty="0"/>
              <a:t>The Cross-track Infrared Sounder (</a:t>
            </a:r>
            <a:r>
              <a:rPr lang="en-US" dirty="0" err="1"/>
              <a:t>CrIS</a:t>
            </a:r>
            <a:r>
              <a:rPr lang="en-US" dirty="0"/>
              <a:t>) onboard Suomi-NPP before and after the switch to the redundant electronics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Infrared Atmospheric Sounding Interferometer (IASI) onboard the recently launched MetOp-C compared to the IASI instrument on MetOp-B</a:t>
            </a:r>
          </a:p>
          <a:p>
            <a:pPr lvl="1"/>
            <a:endParaRPr lang="en-US" dirty="0"/>
          </a:p>
          <a:p>
            <a:r>
              <a:rPr lang="en-US" dirty="0"/>
              <a:t>Two methods: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Comparison between observed brightness temperatures and simulated brightness temperatures from a radiative transfer model with RO data providing the temperature and water vapor inputs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Comparison to other well calibrated hyperspectral IR sounders during Simultaneous Nadir Overpasses (SNO)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3A1F8C-AB1A-5246-A2D2-570906771A1B}"/>
              </a:ext>
            </a:extLst>
          </p:cNvPr>
          <p:cNvSpPr/>
          <p:nvPr/>
        </p:nvSpPr>
        <p:spPr>
          <a:xfrm>
            <a:off x="9378950" y="1144588"/>
            <a:ext cx="1257300" cy="5461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 profiles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B9B0DE-A17B-2F4D-84D5-9053BB488E0E}"/>
              </a:ext>
            </a:extLst>
          </p:cNvPr>
          <p:cNvSpPr/>
          <p:nvPr/>
        </p:nvSpPr>
        <p:spPr>
          <a:xfrm>
            <a:off x="8661400" y="2171700"/>
            <a:ext cx="2692400" cy="609600"/>
          </a:xfrm>
          <a:prstGeom prst="round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CRTM Simulated </a:t>
            </a:r>
          </a:p>
          <a:p>
            <a:pPr algn="ctr"/>
            <a:r>
              <a:rPr lang="en-US" dirty="0"/>
              <a:t>Brightness Temperatures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319B231F-4F88-4441-9607-685A9B1B2E34}"/>
              </a:ext>
            </a:extLst>
          </p:cNvPr>
          <p:cNvSpPr/>
          <p:nvPr/>
        </p:nvSpPr>
        <p:spPr>
          <a:xfrm>
            <a:off x="9925050" y="1758156"/>
            <a:ext cx="165100" cy="346075"/>
          </a:xfrm>
          <a:prstGeom prst="downArrow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0914078-1473-124C-9EC3-516F805DE909}"/>
              </a:ext>
            </a:extLst>
          </p:cNvPr>
          <p:cNvSpPr/>
          <p:nvPr/>
        </p:nvSpPr>
        <p:spPr>
          <a:xfrm>
            <a:off x="7734300" y="3289300"/>
            <a:ext cx="1644650" cy="520700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 Sounder #1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941BBEE-E936-DB4F-BCA1-0EF44E62BDA5}"/>
              </a:ext>
            </a:extLst>
          </p:cNvPr>
          <p:cNvSpPr/>
          <p:nvPr/>
        </p:nvSpPr>
        <p:spPr>
          <a:xfrm>
            <a:off x="10547350" y="3289300"/>
            <a:ext cx="1644650" cy="520700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 Sounder #2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03DB495-841E-BB4D-B935-0BB3914C2E1A}"/>
              </a:ext>
            </a:extLst>
          </p:cNvPr>
          <p:cNvSpPr/>
          <p:nvPr/>
        </p:nvSpPr>
        <p:spPr>
          <a:xfrm rot="18683410">
            <a:off x="10743413" y="2719358"/>
            <a:ext cx="192473" cy="609600"/>
          </a:xfrm>
          <a:prstGeom prst="downArrow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C9FFF16-0F0D-BF4B-A644-DCC12D30E0B9}"/>
              </a:ext>
            </a:extLst>
          </p:cNvPr>
          <p:cNvSpPr/>
          <p:nvPr/>
        </p:nvSpPr>
        <p:spPr>
          <a:xfrm rot="2491000">
            <a:off x="9183423" y="2737644"/>
            <a:ext cx="192473" cy="609600"/>
          </a:xfrm>
          <a:prstGeom prst="downArrow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DC470-B61B-E94B-A35B-5D4E05482759}"/>
              </a:ext>
            </a:extLst>
          </p:cNvPr>
          <p:cNvSpPr txBox="1"/>
          <p:nvPr/>
        </p:nvSpPr>
        <p:spPr>
          <a:xfrm>
            <a:off x="8067472" y="4007739"/>
            <a:ext cx="110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SNO Bias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DB2C26-4880-7B41-A8E6-D9D59CEF02B6}"/>
              </a:ext>
            </a:extLst>
          </p:cNvPr>
          <p:cNvCxnSpPr/>
          <p:nvPr/>
        </p:nvCxnSpPr>
        <p:spPr>
          <a:xfrm>
            <a:off x="9574201" y="3539185"/>
            <a:ext cx="866798" cy="1046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B150DF6-82C6-7547-9C12-EB1FA5269E49}"/>
              </a:ext>
            </a:extLst>
          </p:cNvPr>
          <p:cNvSpPr txBox="1"/>
          <p:nvPr/>
        </p:nvSpPr>
        <p:spPr>
          <a:xfrm>
            <a:off x="9274251" y="2925897"/>
            <a:ext cx="145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Double Difference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F0FA7EA-BF66-8547-AA13-81CD7173B432}"/>
              </a:ext>
            </a:extLst>
          </p:cNvPr>
          <p:cNvSpPr/>
          <p:nvPr/>
        </p:nvSpPr>
        <p:spPr>
          <a:xfrm>
            <a:off x="9196352" y="4366332"/>
            <a:ext cx="1565398" cy="863600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Transfer IR Sounder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453661A0-D28C-2B44-B5DB-E4E26450AC98}"/>
              </a:ext>
            </a:extLst>
          </p:cNvPr>
          <p:cNvSpPr/>
          <p:nvPr/>
        </p:nvSpPr>
        <p:spPr>
          <a:xfrm rot="8574371">
            <a:off x="9100115" y="3766333"/>
            <a:ext cx="19247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68DB7E9A-47F4-1E45-807D-6381F409839D}"/>
              </a:ext>
            </a:extLst>
          </p:cNvPr>
          <p:cNvSpPr/>
          <p:nvPr/>
        </p:nvSpPr>
        <p:spPr>
          <a:xfrm rot="13725670">
            <a:off x="10665513" y="3788241"/>
            <a:ext cx="19247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07BAA3-1705-904E-8DD7-9DFEBF9A717D}"/>
              </a:ext>
            </a:extLst>
          </p:cNvPr>
          <p:cNvSpPr/>
          <p:nvPr/>
        </p:nvSpPr>
        <p:spPr>
          <a:xfrm>
            <a:off x="8103868" y="4850520"/>
            <a:ext cx="368300" cy="3794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282A98-5209-F04F-9DB7-8DB4E13E72E3}"/>
              </a:ext>
            </a:extLst>
          </p:cNvPr>
          <p:cNvSpPr txBox="1"/>
          <p:nvPr/>
        </p:nvSpPr>
        <p:spPr>
          <a:xfrm>
            <a:off x="10917532" y="4006750"/>
            <a:ext cx="10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SNO Bias</a:t>
            </a:r>
          </a:p>
        </p:txBody>
      </p:sp>
    </p:spTree>
    <p:extLst>
      <p:ext uri="{BB962C8B-B14F-4D97-AF65-F5344CB8AC3E}">
        <p14:creationId xmlns:p14="http://schemas.microsoft.com/office/powerpoint/2010/main" val="274682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BE3A-2DA4-C346-98AC-93971356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38" y="-16674"/>
            <a:ext cx="10515600" cy="1325563"/>
          </a:xfrm>
        </p:spPr>
        <p:txBody>
          <a:bodyPr/>
          <a:lstStyle/>
          <a:p>
            <a:r>
              <a:rPr lang="en-US" dirty="0"/>
              <a:t>CRTM Based Intercomparison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0C3E66-381B-F04E-A532-D5744A2A729A}"/>
              </a:ext>
            </a:extLst>
          </p:cNvPr>
          <p:cNvSpPr/>
          <p:nvPr/>
        </p:nvSpPr>
        <p:spPr>
          <a:xfrm>
            <a:off x="5612838" y="2597960"/>
            <a:ext cx="6488212" cy="27727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866D2-2D8F-DD4F-A408-5AD995E86BB9}"/>
              </a:ext>
            </a:extLst>
          </p:cNvPr>
          <p:cNvSpPr txBox="1"/>
          <p:nvPr/>
        </p:nvSpPr>
        <p:spPr>
          <a:xfrm>
            <a:off x="7230750" y="2580866"/>
            <a:ext cx="333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CRTM v2.3.0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76BFF0-F7CC-AE41-A08B-8E07313EA8A0}"/>
              </a:ext>
            </a:extLst>
          </p:cNvPr>
          <p:cNvSpPr/>
          <p:nvPr/>
        </p:nvSpPr>
        <p:spPr>
          <a:xfrm>
            <a:off x="6332305" y="893356"/>
            <a:ext cx="5185042" cy="13800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11B7A-AC9F-9541-8D4D-53CCDF761BE9}"/>
              </a:ext>
            </a:extLst>
          </p:cNvPr>
          <p:cNvSpPr txBox="1"/>
          <p:nvPr/>
        </p:nvSpPr>
        <p:spPr>
          <a:xfrm>
            <a:off x="6374541" y="1157958"/>
            <a:ext cx="251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Match IR FOVs with </a:t>
            </a:r>
          </a:p>
          <a:p>
            <a:r>
              <a:rPr lang="en-US" sz="2000" dirty="0"/>
              <a:t>RO Profiles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8E4CD5-2B92-DA47-A84D-B9B1FBC9BE31}"/>
              </a:ext>
            </a:extLst>
          </p:cNvPr>
          <p:cNvSpPr/>
          <p:nvPr/>
        </p:nvSpPr>
        <p:spPr>
          <a:xfrm>
            <a:off x="8618768" y="941574"/>
            <a:ext cx="2816727" cy="13002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36D032-36F8-D44E-96E9-682157C9B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56386"/>
              </p:ext>
            </p:extLst>
          </p:nvPr>
        </p:nvGraphicFramePr>
        <p:xfrm>
          <a:off x="8693119" y="1091104"/>
          <a:ext cx="2742376" cy="1135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613">
                  <a:extLst>
                    <a:ext uri="{9D8B030D-6E8A-4147-A177-3AD203B41FA5}">
                      <a16:colId xmlns:a16="http://schemas.microsoft.com/office/drawing/2014/main" val="2864494014"/>
                    </a:ext>
                  </a:extLst>
                </a:gridCol>
                <a:gridCol w="1576763">
                  <a:extLst>
                    <a:ext uri="{9D8B030D-6E8A-4147-A177-3AD203B41FA5}">
                      <a16:colId xmlns:a16="http://schemas.microsoft.com/office/drawing/2014/main" val="3653555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Condition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Criteria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357561"/>
                  </a:ext>
                </a:extLst>
              </a:tr>
              <a:tr h="187575">
                <a:tc>
                  <a:txBody>
                    <a:bodyPr/>
                    <a:lstStyle/>
                    <a:p>
                      <a:r>
                        <a:rPr lang="en-US" sz="1200" dirty="0"/>
                        <a:t>Distance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≤ 200 km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6679149"/>
                  </a:ext>
                </a:extLst>
              </a:tr>
              <a:tr h="187575">
                <a:tc>
                  <a:txBody>
                    <a:bodyPr/>
                    <a:lstStyle/>
                    <a:p>
                      <a:r>
                        <a:rPr lang="en-US" sz="1200" dirty="0"/>
                        <a:t>Time difference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≤ 3 hours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958445"/>
                  </a:ext>
                </a:extLst>
              </a:tr>
              <a:tr h="312626">
                <a:tc>
                  <a:txBody>
                    <a:bodyPr/>
                    <a:lstStyle/>
                    <a:p>
                      <a:r>
                        <a:rPr lang="en-US" sz="1200" dirty="0"/>
                        <a:t>Surface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Over ocean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19400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D937796-0EE1-5C41-A2DD-F25BC22D6C67}"/>
              </a:ext>
            </a:extLst>
          </p:cNvPr>
          <p:cNvSpPr/>
          <p:nvPr/>
        </p:nvSpPr>
        <p:spPr>
          <a:xfrm>
            <a:off x="7783294" y="2989079"/>
            <a:ext cx="2237774" cy="1703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81E0688-CD73-0D47-A0B5-D9FB57A9BC2D}"/>
              </a:ext>
            </a:extLst>
          </p:cNvPr>
          <p:cNvSpPr/>
          <p:nvPr/>
        </p:nvSpPr>
        <p:spPr>
          <a:xfrm>
            <a:off x="10116417" y="3016888"/>
            <a:ext cx="1859041" cy="16758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9CB2BDD-B823-9B49-8954-23F229906BB4}"/>
              </a:ext>
            </a:extLst>
          </p:cNvPr>
          <p:cNvSpPr/>
          <p:nvPr/>
        </p:nvSpPr>
        <p:spPr>
          <a:xfrm>
            <a:off x="5780268" y="2974122"/>
            <a:ext cx="1907677" cy="1703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14257CC-A316-8F4A-AFAD-0A206DB8F3C2}"/>
              </a:ext>
            </a:extLst>
          </p:cNvPr>
          <p:cNvSpPr/>
          <p:nvPr/>
        </p:nvSpPr>
        <p:spPr>
          <a:xfrm flipV="1">
            <a:off x="6869982" y="5638062"/>
            <a:ext cx="4159750" cy="10959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9CC42036-2043-0E40-BF00-7E4E225FF3B3}"/>
              </a:ext>
            </a:extLst>
          </p:cNvPr>
          <p:cNvSpPr/>
          <p:nvPr/>
        </p:nvSpPr>
        <p:spPr>
          <a:xfrm>
            <a:off x="13320583" y="5316892"/>
            <a:ext cx="192121" cy="25348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9C88A603-628C-F54C-A030-F1CEFC685707}"/>
              </a:ext>
            </a:extLst>
          </p:cNvPr>
          <p:cNvSpPr/>
          <p:nvPr/>
        </p:nvSpPr>
        <p:spPr>
          <a:xfrm>
            <a:off x="8826420" y="4758465"/>
            <a:ext cx="192121" cy="25348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13E436-3047-D44A-B6A3-196A99CBA933}"/>
              </a:ext>
            </a:extLst>
          </p:cNvPr>
          <p:cNvSpPr txBox="1"/>
          <p:nvPr/>
        </p:nvSpPr>
        <p:spPr>
          <a:xfrm>
            <a:off x="7094623" y="5648943"/>
            <a:ext cx="390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Brightness temperature mean bias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BFD2D3-7B06-3445-992A-D86078813FB0}"/>
              </a:ext>
            </a:extLst>
          </p:cNvPr>
          <p:cNvSpPr txBox="1"/>
          <p:nvPr/>
        </p:nvSpPr>
        <p:spPr>
          <a:xfrm>
            <a:off x="7094623" y="5997705"/>
            <a:ext cx="3655716" cy="69234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bias in BT for each FOV 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over FOV pairs from all SNOs </a:t>
            </a:r>
          </a:p>
          <a:p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63A7DC-8F6B-1F47-B263-2FC37FDC9BB2}"/>
              </a:ext>
            </a:extLst>
          </p:cNvPr>
          <p:cNvCxnSpPr>
            <a:cxnSpLocks/>
          </p:cNvCxnSpPr>
          <p:nvPr/>
        </p:nvCxnSpPr>
        <p:spPr>
          <a:xfrm>
            <a:off x="8897983" y="5370664"/>
            <a:ext cx="0" cy="3281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718DE9D-81B9-444F-BCD0-E2D3B2460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342751"/>
              </p:ext>
            </p:extLst>
          </p:nvPr>
        </p:nvGraphicFramePr>
        <p:xfrm>
          <a:off x="5833676" y="3030311"/>
          <a:ext cx="1876110" cy="1135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6110">
                  <a:extLst>
                    <a:ext uri="{9D8B030D-6E8A-4147-A177-3AD203B41FA5}">
                      <a16:colId xmlns:a16="http://schemas.microsoft.com/office/drawing/2014/main" val="28644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Inputs from RO retrievals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357561"/>
                  </a:ext>
                </a:extLst>
              </a:tr>
              <a:tr h="187575">
                <a:tc>
                  <a:txBody>
                    <a:bodyPr/>
                    <a:lstStyle/>
                    <a:p>
                      <a:r>
                        <a:rPr lang="en-US" sz="1200" dirty="0"/>
                        <a:t>Temperature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6679149"/>
                  </a:ext>
                </a:extLst>
              </a:tr>
              <a:tr h="187575">
                <a:tc>
                  <a:txBody>
                    <a:bodyPr/>
                    <a:lstStyle/>
                    <a:p>
                      <a:r>
                        <a:rPr lang="en-US" sz="1200" dirty="0"/>
                        <a:t>Water Vapor Pressure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958445"/>
                  </a:ext>
                </a:extLst>
              </a:tr>
              <a:tr h="312626">
                <a:tc>
                  <a:txBody>
                    <a:bodyPr/>
                    <a:lstStyle/>
                    <a:p>
                      <a:r>
                        <a:rPr lang="en-US" sz="1200" dirty="0"/>
                        <a:t>Pressure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19400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F08E476-F183-AC46-9552-2288DE44A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59308"/>
              </p:ext>
            </p:extLst>
          </p:nvPr>
        </p:nvGraphicFramePr>
        <p:xfrm>
          <a:off x="7845637" y="3016888"/>
          <a:ext cx="2211727" cy="1616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1727">
                  <a:extLst>
                    <a:ext uri="{9D8B030D-6E8A-4147-A177-3AD203B41FA5}">
                      <a16:colId xmlns:a16="http://schemas.microsoft.com/office/drawing/2014/main" val="2864494014"/>
                    </a:ext>
                  </a:extLst>
                </a:gridCol>
              </a:tblGrid>
              <a:tr h="336531">
                <a:tc>
                  <a:txBody>
                    <a:bodyPr/>
                    <a:lstStyle/>
                    <a:p>
                      <a:r>
                        <a:rPr lang="en-US" sz="1200" dirty="0"/>
                        <a:t>Inputs from ECMWF Reanalysis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357561"/>
                  </a:ext>
                </a:extLst>
              </a:tr>
              <a:tr h="442282">
                <a:tc>
                  <a:txBody>
                    <a:bodyPr/>
                    <a:lstStyle/>
                    <a:p>
                      <a:r>
                        <a:rPr lang="en-US" sz="1200" dirty="0"/>
                        <a:t>Surface wind speed and direction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6679149"/>
                  </a:ext>
                </a:extLst>
              </a:tr>
              <a:tr h="265369">
                <a:tc>
                  <a:txBody>
                    <a:bodyPr/>
                    <a:lstStyle/>
                    <a:p>
                      <a:r>
                        <a:rPr lang="en-US" sz="1200" dirty="0"/>
                        <a:t>Ozone profile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958445"/>
                  </a:ext>
                </a:extLst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Skin Temperature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194000"/>
                  </a:ext>
                </a:extLst>
              </a:tr>
              <a:tr h="2653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80631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0C5C65E6-DAE9-4641-9AA7-9BEF57FE4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64738"/>
              </p:ext>
            </p:extLst>
          </p:nvPr>
        </p:nvGraphicFramePr>
        <p:xfrm>
          <a:off x="10178760" y="3029712"/>
          <a:ext cx="1796698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6698">
                  <a:extLst>
                    <a:ext uri="{9D8B030D-6E8A-4147-A177-3AD203B41FA5}">
                      <a16:colId xmlns:a16="http://schemas.microsoft.com/office/drawing/2014/main" val="28644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Inputs from IR data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357561"/>
                  </a:ext>
                </a:extLst>
              </a:tr>
              <a:tr h="187575">
                <a:tc>
                  <a:txBody>
                    <a:bodyPr/>
                    <a:lstStyle/>
                    <a:p>
                      <a:r>
                        <a:rPr lang="en-US" sz="1200" dirty="0"/>
                        <a:t>FOV latitude and longitude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6679149"/>
                  </a:ext>
                </a:extLst>
              </a:tr>
              <a:tr h="187575">
                <a:tc>
                  <a:txBody>
                    <a:bodyPr/>
                    <a:lstStyle/>
                    <a:p>
                      <a:r>
                        <a:rPr lang="en-US" sz="1200" dirty="0"/>
                        <a:t>Satellite azimuth and zenith angles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958445"/>
                  </a:ext>
                </a:extLst>
              </a:tr>
              <a:tr h="312626">
                <a:tc>
                  <a:txBody>
                    <a:bodyPr/>
                    <a:lstStyle/>
                    <a:p>
                      <a:r>
                        <a:rPr lang="en-US" sz="1200" dirty="0"/>
                        <a:t>Solar azimuth and zenith angles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194000"/>
                  </a:ext>
                </a:extLst>
              </a:tr>
            </a:tbl>
          </a:graphicData>
        </a:graphic>
      </p:graphicFrame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E593A2D-02DE-CB45-BFDE-DC370B8F63E9}"/>
              </a:ext>
            </a:extLst>
          </p:cNvPr>
          <p:cNvSpPr/>
          <p:nvPr/>
        </p:nvSpPr>
        <p:spPr>
          <a:xfrm>
            <a:off x="6184894" y="5003743"/>
            <a:ext cx="5332453" cy="318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Simulated brightness temperatures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4DFE25-CB3D-6244-8F5E-BFBCE1914EA0}"/>
              </a:ext>
            </a:extLst>
          </p:cNvPr>
          <p:cNvCxnSpPr>
            <a:cxnSpLocks/>
          </p:cNvCxnSpPr>
          <p:nvPr/>
        </p:nvCxnSpPr>
        <p:spPr>
          <a:xfrm>
            <a:off x="8897983" y="2252764"/>
            <a:ext cx="0" cy="3281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03AEC65E-0409-5841-BB33-79BB15A6B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10" y="1436198"/>
            <a:ext cx="4893563" cy="4201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Radio Occultation </a:t>
            </a:r>
            <a:r>
              <a:rPr lang="en-US" dirty="0" err="1"/>
              <a:t>wetPrf</a:t>
            </a:r>
            <a:r>
              <a:rPr lang="en-US" dirty="0"/>
              <a:t> data from CDAAC </a:t>
            </a:r>
          </a:p>
          <a:p>
            <a:pPr lvl="1"/>
            <a:r>
              <a:rPr lang="en-US" dirty="0"/>
              <a:t>COSMIC</a:t>
            </a:r>
          </a:p>
          <a:p>
            <a:pPr lvl="1"/>
            <a:r>
              <a:rPr lang="en-US" dirty="0"/>
              <a:t>KOMPSAT-5</a:t>
            </a:r>
          </a:p>
          <a:p>
            <a:pPr lvl="1"/>
            <a:r>
              <a:rPr lang="en-US" dirty="0"/>
              <a:t>MetOp-A and –B GRAS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RO profile is collocated with a single clear sky FOV over ocean. Cloud cover assessed using ECMWF reanalysis cloud cover and threshold cutoff for biases in surface channels.</a:t>
            </a:r>
          </a:p>
          <a:p>
            <a:endParaRPr lang="en-US" dirty="0"/>
          </a:p>
          <a:p>
            <a:r>
              <a:rPr lang="en-US" dirty="0"/>
              <a:t>Community Radiative Transfer Model (CRTM) v2.3.0 developed by JCSDA used.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2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E91A-90EF-7145-8996-659568DA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32" y="-87014"/>
            <a:ext cx="10515600" cy="1325563"/>
          </a:xfrm>
        </p:spPr>
        <p:txBody>
          <a:bodyPr/>
          <a:lstStyle/>
          <a:p>
            <a:r>
              <a:rPr lang="en-US" dirty="0"/>
              <a:t>SNO Based Intercomparison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C34555-0750-7C4E-8389-C571145BA55F}"/>
              </a:ext>
            </a:extLst>
          </p:cNvPr>
          <p:cNvSpPr/>
          <p:nvPr/>
        </p:nvSpPr>
        <p:spPr>
          <a:xfrm>
            <a:off x="6174118" y="3037601"/>
            <a:ext cx="5538737" cy="27694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D2F65-70CE-2A46-BD0E-B5FB80EA76C0}"/>
              </a:ext>
            </a:extLst>
          </p:cNvPr>
          <p:cNvSpPr txBox="1"/>
          <p:nvPr/>
        </p:nvSpPr>
        <p:spPr>
          <a:xfrm>
            <a:off x="5609021" y="4015275"/>
            <a:ext cx="333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IASI-to-</a:t>
            </a:r>
            <a:r>
              <a:rPr lang="en-US" sz="2000" dirty="0" err="1"/>
              <a:t>CrIS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Deconvolution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CEC6C1-C5F0-B140-AD8D-9D30D5B2180A}"/>
              </a:ext>
            </a:extLst>
          </p:cNvPr>
          <p:cNvSpPr/>
          <p:nvPr/>
        </p:nvSpPr>
        <p:spPr>
          <a:xfrm>
            <a:off x="6184604" y="764432"/>
            <a:ext cx="5870232" cy="194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0D3EE1-5BD2-F444-B8B3-07767FF846B2}"/>
              </a:ext>
            </a:extLst>
          </p:cNvPr>
          <p:cNvSpPr txBox="1"/>
          <p:nvPr/>
        </p:nvSpPr>
        <p:spPr>
          <a:xfrm>
            <a:off x="6188857" y="1078159"/>
            <a:ext cx="1976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Match </a:t>
            </a:r>
            <a:r>
              <a:rPr lang="en-US" sz="2000" dirty="0" err="1"/>
              <a:t>CrIS</a:t>
            </a:r>
            <a:r>
              <a:rPr lang="en-US" sz="2000" dirty="0"/>
              <a:t> FOVs with </a:t>
            </a:r>
          </a:p>
          <a:p>
            <a:r>
              <a:rPr lang="en-US" sz="2000" dirty="0"/>
              <a:t>IASI FOVs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8CC822-5C77-5445-89C0-B80607CC2E2B}"/>
              </a:ext>
            </a:extLst>
          </p:cNvPr>
          <p:cNvSpPr/>
          <p:nvPr/>
        </p:nvSpPr>
        <p:spPr>
          <a:xfrm>
            <a:off x="8165067" y="860486"/>
            <a:ext cx="3685304" cy="1775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9FC0EE-86A5-E943-A496-54431987D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924979"/>
              </p:ext>
            </p:extLst>
          </p:nvPr>
        </p:nvGraphicFramePr>
        <p:xfrm>
          <a:off x="8249587" y="951391"/>
          <a:ext cx="3685304" cy="163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814">
                  <a:extLst>
                    <a:ext uri="{9D8B030D-6E8A-4147-A177-3AD203B41FA5}">
                      <a16:colId xmlns:a16="http://schemas.microsoft.com/office/drawing/2014/main" val="2864494014"/>
                    </a:ext>
                  </a:extLst>
                </a:gridCol>
                <a:gridCol w="2566490">
                  <a:extLst>
                    <a:ext uri="{9D8B030D-6E8A-4147-A177-3AD203B41FA5}">
                      <a16:colId xmlns:a16="http://schemas.microsoft.com/office/drawing/2014/main" val="3653555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Condition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Criteria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357561"/>
                  </a:ext>
                </a:extLst>
              </a:tr>
              <a:tr h="187575">
                <a:tc>
                  <a:txBody>
                    <a:bodyPr/>
                    <a:lstStyle/>
                    <a:p>
                      <a:r>
                        <a:rPr lang="en-US" sz="1100" dirty="0"/>
                        <a:t>FOV distance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≤ 13 km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6679149"/>
                  </a:ext>
                </a:extLst>
              </a:tr>
              <a:tr h="187575">
                <a:tc>
                  <a:txBody>
                    <a:bodyPr/>
                    <a:lstStyle/>
                    <a:p>
                      <a:r>
                        <a:rPr lang="en-US" sz="1100" dirty="0"/>
                        <a:t>Time difference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≤ 3 min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958445"/>
                  </a:ext>
                </a:extLst>
              </a:tr>
              <a:tr h="312626">
                <a:tc>
                  <a:txBody>
                    <a:bodyPr/>
                    <a:lstStyle/>
                    <a:p>
                      <a:r>
                        <a:rPr lang="en-US" sz="1100" dirty="0"/>
                        <a:t>View angle difference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abs(cos(</a:t>
                      </a:r>
                      <a:r>
                        <a:rPr lang="en-US" sz="1100" dirty="0" err="1"/>
                        <a:t>zen_cris</a:t>
                      </a:r>
                      <a:r>
                        <a:rPr lang="en-US" sz="1100" dirty="0"/>
                        <a:t>)-cos(</a:t>
                      </a:r>
                      <a:r>
                        <a:rPr lang="en-US" sz="1100" dirty="0" err="1"/>
                        <a:t>zen_iasi</a:t>
                      </a:r>
                      <a:r>
                        <a:rPr lang="en-US" sz="1100" dirty="0"/>
                        <a:t>)) ≤ 0.01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194000"/>
                  </a:ext>
                </a:extLst>
              </a:tr>
              <a:tr h="312626">
                <a:tc>
                  <a:txBody>
                    <a:bodyPr/>
                    <a:lstStyle/>
                    <a:p>
                      <a:r>
                        <a:rPr lang="en-US" sz="1100" dirty="0"/>
                        <a:t>Homogeneity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Mean(</a:t>
                      </a:r>
                      <a:r>
                        <a:rPr lang="en-US" sz="1100" dirty="0" err="1"/>
                        <a:t>Stdev</a:t>
                      </a: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CrIS</a:t>
                      </a:r>
                      <a:r>
                        <a:rPr lang="en-US" sz="1100" dirty="0"/>
                        <a:t> FOVs in FOR)/Mean(</a:t>
                      </a:r>
                      <a:r>
                        <a:rPr lang="en-US" sz="1100" dirty="0" err="1"/>
                        <a:t>CrIS</a:t>
                      </a:r>
                      <a:r>
                        <a:rPr lang="en-US" sz="1100" dirty="0"/>
                        <a:t> FOVs in FOR)) &lt; 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9102426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9C0E5BC-0D2A-6540-949E-93DF5ED13EBF}"/>
              </a:ext>
            </a:extLst>
          </p:cNvPr>
          <p:cNvSpPr/>
          <p:nvPr/>
        </p:nvSpPr>
        <p:spPr>
          <a:xfrm>
            <a:off x="8076991" y="3648855"/>
            <a:ext cx="3502612" cy="360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F288D11-6578-664F-A359-B78DE8EEA9D1}"/>
              </a:ext>
            </a:extLst>
          </p:cNvPr>
          <p:cNvSpPr/>
          <p:nvPr/>
        </p:nvSpPr>
        <p:spPr>
          <a:xfrm>
            <a:off x="8344468" y="4208711"/>
            <a:ext cx="2712105" cy="3462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A599008-94D6-1243-A123-2B80D4C3E488}"/>
              </a:ext>
            </a:extLst>
          </p:cNvPr>
          <p:cNvSpPr/>
          <p:nvPr/>
        </p:nvSpPr>
        <p:spPr>
          <a:xfrm>
            <a:off x="8118642" y="4747630"/>
            <a:ext cx="3314700" cy="3429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1632B66-1E4B-CC45-8F07-E59177CE33B2}"/>
              </a:ext>
            </a:extLst>
          </p:cNvPr>
          <p:cNvSpPr/>
          <p:nvPr/>
        </p:nvSpPr>
        <p:spPr>
          <a:xfrm>
            <a:off x="8344468" y="5277713"/>
            <a:ext cx="2712105" cy="3136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3CA77F-7E7D-9B48-8E4A-172E390AB778}"/>
              </a:ext>
            </a:extLst>
          </p:cNvPr>
          <p:cNvSpPr txBox="1"/>
          <p:nvPr/>
        </p:nvSpPr>
        <p:spPr>
          <a:xfrm>
            <a:off x="7975391" y="3650973"/>
            <a:ext cx="379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Inverse Fourier Transform to interferogram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5F5134-E418-3648-A637-F48FF6A357AB}"/>
              </a:ext>
            </a:extLst>
          </p:cNvPr>
          <p:cNvSpPr txBox="1"/>
          <p:nvPr/>
        </p:nvSpPr>
        <p:spPr>
          <a:xfrm>
            <a:off x="8644017" y="4197460"/>
            <a:ext cx="2074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Truncate to </a:t>
            </a:r>
            <a:r>
              <a:rPr lang="en-US" sz="1600" dirty="0" err="1"/>
              <a:t>CrIS</a:t>
            </a:r>
            <a:r>
              <a:rPr lang="en-US" sz="1600" dirty="0"/>
              <a:t> OPD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28CE4-3DF3-1548-A024-FCD234643BD2}"/>
              </a:ext>
            </a:extLst>
          </p:cNvPr>
          <p:cNvSpPr txBox="1"/>
          <p:nvPr/>
        </p:nvSpPr>
        <p:spPr>
          <a:xfrm>
            <a:off x="7975391" y="4740774"/>
            <a:ext cx="364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Fourier Transform to </a:t>
            </a:r>
            <a:r>
              <a:rPr lang="en-US" sz="1600" dirty="0" err="1"/>
              <a:t>CrIS</a:t>
            </a:r>
            <a:r>
              <a:rPr lang="en-US" sz="1600" dirty="0"/>
              <a:t> spectrum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8BB3FE-514E-1242-AA81-A14C621E9E77}"/>
              </a:ext>
            </a:extLst>
          </p:cNvPr>
          <p:cNvSpPr txBox="1"/>
          <p:nvPr/>
        </p:nvSpPr>
        <p:spPr>
          <a:xfrm>
            <a:off x="8504159" y="5277713"/>
            <a:ext cx="2552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Apply Hamming apodization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B0AAFA3-DD0C-484C-B6C3-DD014521CE95}"/>
              </a:ext>
            </a:extLst>
          </p:cNvPr>
          <p:cNvSpPr/>
          <p:nvPr/>
        </p:nvSpPr>
        <p:spPr>
          <a:xfrm>
            <a:off x="8413421" y="3096488"/>
            <a:ext cx="2712105" cy="3632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EF197C-50F5-F54E-B516-CB9A5C84A693}"/>
              </a:ext>
            </a:extLst>
          </p:cNvPr>
          <p:cNvSpPr txBox="1"/>
          <p:nvPr/>
        </p:nvSpPr>
        <p:spPr>
          <a:xfrm>
            <a:off x="8424313" y="3096488"/>
            <a:ext cx="2712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Remove Gaussian apodization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198E84F-68E5-CD42-80FA-F4317B16026F}"/>
              </a:ext>
            </a:extLst>
          </p:cNvPr>
          <p:cNvSpPr/>
          <p:nvPr/>
        </p:nvSpPr>
        <p:spPr>
          <a:xfrm flipV="1">
            <a:off x="6448926" y="6137880"/>
            <a:ext cx="4987078" cy="74807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688F9A87-1F3E-E148-A64C-C88F2A50BEBC}"/>
              </a:ext>
            </a:extLst>
          </p:cNvPr>
          <p:cNvSpPr/>
          <p:nvPr/>
        </p:nvSpPr>
        <p:spPr>
          <a:xfrm>
            <a:off x="9618860" y="5084806"/>
            <a:ext cx="219336" cy="184362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9B8ED1A1-8C1B-6845-96EE-A85323A1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672" y="2212042"/>
            <a:ext cx="2685240" cy="1247658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78FBA5-E4D4-774F-A118-61E69BB6D3C2}"/>
              </a:ext>
            </a:extLst>
          </p:cNvPr>
          <p:cNvCxnSpPr>
            <a:cxnSpLocks/>
          </p:cNvCxnSpPr>
          <p:nvPr/>
        </p:nvCxnSpPr>
        <p:spPr>
          <a:xfrm>
            <a:off x="9139473" y="2713081"/>
            <a:ext cx="1" cy="3480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C32DEBB-2D67-3948-8B53-9611F9D24157}"/>
              </a:ext>
            </a:extLst>
          </p:cNvPr>
          <p:cNvSpPr txBox="1"/>
          <p:nvPr/>
        </p:nvSpPr>
        <p:spPr>
          <a:xfrm>
            <a:off x="6549845" y="6121666"/>
            <a:ext cx="390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BT </a:t>
            </a:r>
          </a:p>
          <a:p>
            <a:r>
              <a:rPr lang="en-US" dirty="0"/>
              <a:t>mean bias</a:t>
            </a:r>
          </a:p>
        </p:txBody>
      </p:sp>
      <p:pic>
        <p:nvPicPr>
          <p:cNvPr id="31" name="Content Placeholder 7">
            <a:extLst>
              <a:ext uri="{FF2B5EF4-FFF2-40B4-BE49-F238E27FC236}">
                <a16:creationId xmlns:a16="http://schemas.microsoft.com/office/drawing/2014/main" id="{94F033C3-3784-4E48-9AC2-D758D16E9F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4575" y="3805351"/>
            <a:ext cx="2165714" cy="216571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5921D52-E579-B34B-8516-271C990550B5}"/>
              </a:ext>
            </a:extLst>
          </p:cNvPr>
          <p:cNvSpPr txBox="1"/>
          <p:nvPr/>
        </p:nvSpPr>
        <p:spPr>
          <a:xfrm>
            <a:off x="7780288" y="6193614"/>
            <a:ext cx="3655716" cy="69234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bias in BT for each FOV 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over FOV pairs from all SNOs </a:t>
            </a:r>
          </a:p>
          <a:p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B31536-3D37-1B46-B803-5891AD81ADC5}"/>
              </a:ext>
            </a:extLst>
          </p:cNvPr>
          <p:cNvCxnSpPr>
            <a:cxnSpLocks/>
          </p:cNvCxnSpPr>
          <p:nvPr/>
        </p:nvCxnSpPr>
        <p:spPr>
          <a:xfrm>
            <a:off x="9182299" y="5807014"/>
            <a:ext cx="0" cy="3281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wn Arrow 34">
            <a:extLst>
              <a:ext uri="{FF2B5EF4-FFF2-40B4-BE49-F238E27FC236}">
                <a16:creationId xmlns:a16="http://schemas.microsoft.com/office/drawing/2014/main" id="{27E6DA32-4C60-F34D-B1E4-B9CF4F7C1F34}"/>
              </a:ext>
            </a:extLst>
          </p:cNvPr>
          <p:cNvSpPr/>
          <p:nvPr/>
        </p:nvSpPr>
        <p:spPr>
          <a:xfrm>
            <a:off x="9620235" y="4578603"/>
            <a:ext cx="219336" cy="184362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D7098A37-E05F-4949-8D5D-F5730051234F}"/>
              </a:ext>
            </a:extLst>
          </p:cNvPr>
          <p:cNvSpPr/>
          <p:nvPr/>
        </p:nvSpPr>
        <p:spPr>
          <a:xfrm>
            <a:off x="9618860" y="4017077"/>
            <a:ext cx="219336" cy="184362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89FF6B98-3365-9943-8308-98AB42546537}"/>
              </a:ext>
            </a:extLst>
          </p:cNvPr>
          <p:cNvSpPr/>
          <p:nvPr/>
        </p:nvSpPr>
        <p:spPr>
          <a:xfrm>
            <a:off x="9637529" y="3473151"/>
            <a:ext cx="219336" cy="184362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1F4BE72-122E-4E4C-97F9-BA3E021AF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66" y="1539382"/>
            <a:ext cx="3439096" cy="5104799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n-US" dirty="0"/>
              <a:t>SNO opportunities with &lt;2 min separation nadir overpasses occur every ~50 days between Metop-B and S-NPP and last for ~2 days with ~48 SNOs during that period</a:t>
            </a:r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Overlapping pairs of </a:t>
            </a:r>
            <a:r>
              <a:rPr lang="en-US" dirty="0" err="1"/>
              <a:t>CrIS</a:t>
            </a:r>
            <a:r>
              <a:rPr lang="en-US" dirty="0"/>
              <a:t> and IASI FOVs are found. Only homogeneous scenes are considered to minimize collocation errors.</a:t>
            </a:r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IASI has higher spectral resolution and no gaps between bands. IASI spectra can be deconvolved to match the </a:t>
            </a:r>
            <a:r>
              <a:rPr lang="en-US" dirty="0" err="1"/>
              <a:t>CrIS</a:t>
            </a:r>
            <a:r>
              <a:rPr lang="en-US" dirty="0"/>
              <a:t> spectral grid and make a direct comparison.</a:t>
            </a:r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4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293D-CFF7-FE48-B78C-A165729A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C480B-C448-1240-A66A-0C0E1DAE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Viewing geometry: Limb vs. nadir</a:t>
            </a:r>
          </a:p>
          <a:p>
            <a:r>
              <a:rPr lang="en-US" dirty="0"/>
              <a:t>Time difference</a:t>
            </a:r>
          </a:p>
          <a:p>
            <a:r>
              <a:rPr lang="en-US" dirty="0"/>
              <a:t>Colocation uncertainties</a:t>
            </a:r>
          </a:p>
          <a:p>
            <a:r>
              <a:rPr lang="en-US" dirty="0"/>
              <a:t>Sample limitations in RO</a:t>
            </a:r>
          </a:p>
          <a:p>
            <a:r>
              <a:rPr lang="en-US" dirty="0"/>
              <a:t>Errors in the RO temperature and vapor pressure retrievals</a:t>
            </a:r>
          </a:p>
          <a:p>
            <a:r>
              <a:rPr lang="en-US" dirty="0"/>
              <a:t>Errors introduced by the radiative transfer model</a:t>
            </a:r>
          </a:p>
          <a:p>
            <a:r>
              <a:rPr lang="en-US" dirty="0"/>
              <a:t>RO uncertainties in the upper atmosphere due to small bending angle</a:t>
            </a:r>
          </a:p>
          <a:p>
            <a:r>
              <a:rPr lang="en-US" dirty="0"/>
              <a:t>Low troposphere uncertainties due to water vapor SNR, and turbulence</a:t>
            </a:r>
          </a:p>
          <a:p>
            <a:r>
              <a:rPr lang="en-US" dirty="0"/>
              <a:t>Infrared sounding limited to clear sky conditions (clouds)</a:t>
            </a:r>
          </a:p>
          <a:p>
            <a:r>
              <a:rPr lang="en-US" dirty="0"/>
              <a:t>SNOs occur relatively infrequently – every ~50 days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5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BE6F-A457-F949-B540-B6BBD3FE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Suomi-NPP </a:t>
            </a:r>
            <a:r>
              <a:rPr lang="en-US" dirty="0" err="1"/>
              <a:t>CrIS</a:t>
            </a:r>
            <a:r>
              <a:rPr lang="en-US" dirty="0"/>
              <a:t> Side-1 vs Side-2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6BBC1-359E-504B-8FC6-EC7ED34C1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Assess the radiometric consistency of S-NPP </a:t>
            </a:r>
            <a:r>
              <a:rPr lang="en-US" dirty="0" err="1"/>
              <a:t>CrIS</a:t>
            </a:r>
            <a:r>
              <a:rPr lang="en-US" dirty="0"/>
              <a:t> Side-2 compared to Side-1 </a:t>
            </a:r>
          </a:p>
          <a:p>
            <a:r>
              <a:rPr lang="en-US" dirty="0"/>
              <a:t>using transfer targets: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Simulated CRTM brightness temperatures with RO inputs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SNOs with MetOp-B IASI</a:t>
            </a:r>
          </a:p>
        </p:txBody>
      </p:sp>
    </p:spTree>
    <p:extLst>
      <p:ext uri="{BB962C8B-B14F-4D97-AF65-F5344CB8AC3E}">
        <p14:creationId xmlns:p14="http://schemas.microsoft.com/office/powerpoint/2010/main" val="1572886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8619</TotalTime>
  <Words>1880</Words>
  <Application>Microsoft Office PowerPoint</Application>
  <PresentationFormat>Widescreen</PresentationFormat>
  <Paragraphs>380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Intercomparison of Hyperspectral Infrared Sounders with Simulated Radiances from GNSS-RO Inputs</vt:lpstr>
      <vt:lpstr>Outline</vt:lpstr>
      <vt:lpstr>Motivation</vt:lpstr>
      <vt:lpstr>Approach</vt:lpstr>
      <vt:lpstr>Approach</vt:lpstr>
      <vt:lpstr>CRTM Based Intercomparison</vt:lpstr>
      <vt:lpstr>SNO Based Intercomparison</vt:lpstr>
      <vt:lpstr>Challenges</vt:lpstr>
      <vt:lpstr>Suomi-NPP CrIS Side-1 vs Side-2</vt:lpstr>
      <vt:lpstr>Suomi-NPP CrIS Midwave Band Recovery</vt:lpstr>
      <vt:lpstr>S-NPP CrIS Side-1 vs Side-2 Intercomparison CRTM BT with RO Input as Transfer Target </vt:lpstr>
      <vt:lpstr>S-NPP CrIS Side-1 vs Side-2 Intercomparison Comparison of RO Inputs</vt:lpstr>
      <vt:lpstr>S-NPP CrIS Side-1 vs Side-2 Intercomparison IASI-B SNOs as Transfer Target </vt:lpstr>
      <vt:lpstr>MetOp-C IASI</vt:lpstr>
      <vt:lpstr>MetOp-C IASI vs MetOp-B IASI Intercomparison CRTM BT with RO Input as Transfer Target </vt:lpstr>
      <vt:lpstr>MetOp-C IASI vs MetOp-B IASI Intercomparison Comparison of RO Inputs</vt:lpstr>
      <vt:lpstr>MetOp-C IASI vs MetOp-B IASI Intercomparison S-NPP CrIS SNOs as Transfer Target </vt:lpstr>
      <vt:lpstr>Summary of Results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Intercomparison of Hyperspectral Infrared Sounders with Simulated Radiances from GNSS-RO Inputs</dc:title>
  <dc:creator>Erin Lynch</dc:creator>
  <cp:lastModifiedBy>Erin Lynch</cp:lastModifiedBy>
  <cp:revision>50</cp:revision>
  <dcterms:created xsi:type="dcterms:W3CDTF">2019-12-31T16:00:30Z</dcterms:created>
  <dcterms:modified xsi:type="dcterms:W3CDTF">2020-01-06T20:51:52Z</dcterms:modified>
</cp:coreProperties>
</file>