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843" r:id="rId3"/>
    <p:sldId id="3846" r:id="rId4"/>
    <p:sldId id="3845" r:id="rId5"/>
    <p:sldId id="3840" r:id="rId6"/>
    <p:sldId id="3842" r:id="rId7"/>
    <p:sldId id="262" r:id="rId8"/>
    <p:sldId id="3844" r:id="rId9"/>
    <p:sldId id="3841" r:id="rId10"/>
    <p:sldId id="3850" r:id="rId11"/>
    <p:sldId id="3851" r:id="rId12"/>
    <p:sldId id="3810" r:id="rId13"/>
    <p:sldId id="3849" r:id="rId14"/>
    <p:sldId id="3848" r:id="rId15"/>
    <p:sldId id="3856" r:id="rId16"/>
    <p:sldId id="3852" r:id="rId17"/>
    <p:sldId id="3855" r:id="rId18"/>
    <p:sldId id="282" r:id="rId19"/>
    <p:sldId id="28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884106"/>
    <a:srgbClr val="602E04"/>
    <a:srgbClr val="00FF00"/>
    <a:srgbClr val="00CC00"/>
    <a:srgbClr val="0000FF"/>
    <a:srgbClr val="EF6C00"/>
    <a:srgbClr val="FFA726"/>
    <a:srgbClr val="42A5F5"/>
    <a:srgbClr val="5C6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83" autoAdjust="0"/>
  </p:normalViewPr>
  <p:slideViewPr>
    <p:cSldViewPr>
      <p:cViewPr varScale="1">
        <p:scale>
          <a:sx n="119" d="100"/>
          <a:sy n="119" d="100"/>
        </p:scale>
        <p:origin x="200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DD1E8-7E55-4792-9796-C4F887367980}" type="datetimeFigureOut">
              <a:rPr lang="en-US" smtClean="0"/>
              <a:pPr/>
              <a:t>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710DF-46D0-4387-97C1-02D215F38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4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72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5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4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70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8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5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6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5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0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86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10DF-46D0-4387-97C1-02D215F381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3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Boston, 14 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6F14-A8EE-4F7A-8D92-19391A8BE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irs.astro.umd.edu/RO/COSMICandKOMPSAT5/Latest/curren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836152" cy="17748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NOAA Integrated Cal/Val System (ICVS) for Radio Occultation Performance Monitoring and Data Quality Assurance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050268"/>
            <a:ext cx="8382000" cy="75033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Xinjia Zhou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1,2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Shu-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Ben Ho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Changyong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Cao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  <a:p>
            <a:endParaRPr lang="en-US" sz="2000" baseline="30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86500" y="0"/>
            <a:ext cx="2857500" cy="1371600"/>
            <a:chOff x="6286500" y="0"/>
            <a:chExt cx="2857500" cy="1371600"/>
          </a:xfrm>
        </p:grpSpPr>
        <p:pic>
          <p:nvPicPr>
            <p:cNvPr id="8" name="Picture 7" descr="rightbann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500" y="0"/>
              <a:ext cx="2857500" cy="923925"/>
            </a:xfrm>
            <a:prstGeom prst="rect">
              <a:avLst/>
            </a:prstGeom>
          </p:spPr>
        </p:pic>
        <p:sp>
          <p:nvSpPr>
            <p:cNvPr id="10" name="Right Triangle 9"/>
            <p:cNvSpPr/>
            <p:nvPr/>
          </p:nvSpPr>
          <p:spPr>
            <a:xfrm flipH="1" flipV="1">
              <a:off x="8988552" y="914400"/>
              <a:ext cx="155448" cy="457200"/>
            </a:xfrm>
            <a:prstGeom prst="rtTriangle">
              <a:avLst/>
            </a:prstGeom>
            <a:solidFill>
              <a:srgbClr val="99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95700" y="483300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NOAA STAR; 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GST, Inc.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Boston, 14 Jan 2020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16902"/>
            <a:ext cx="6096000" cy="461240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8382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By sorting the title of each columns, uses is capable to find the interesting individual profiles and display the whole profile. </a:t>
            </a:r>
          </a:p>
        </p:txBody>
      </p:sp>
    </p:spTree>
    <p:extLst>
      <p:ext uri="{BB962C8B-B14F-4D97-AF65-F5344CB8AC3E}">
        <p14:creationId xmlns:p14="http://schemas.microsoft.com/office/powerpoint/2010/main" val="292794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STAR ICVS for C2 validation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1100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alibri"/>
              </a:rPr>
              <a:t>Individual profiles are monitored for L1b (excess phase, signal to noise ratio) and L2 (bending angle, refractivity, dry temperature, temperature, water vapor pressure, pressure). </a:t>
            </a:r>
            <a:endParaRPr lang="en-US" sz="1800" dirty="0"/>
          </a:p>
          <a:p>
            <a:endParaRPr lang="en-US" sz="1800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76" y="4518599"/>
            <a:ext cx="2768918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55" y="4518599"/>
            <a:ext cx="2768918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82" y="2719779"/>
            <a:ext cx="2768918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82" y="2735789"/>
            <a:ext cx="2768918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2" y="2719779"/>
            <a:ext cx="2766416" cy="129423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705134" y="3979328"/>
            <a:ext cx="1676400" cy="45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Bending angle</a:t>
            </a:r>
            <a:endParaRPr lang="en-US" sz="20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baseline="30000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886200" y="3962400"/>
            <a:ext cx="1676400" cy="45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Refractivity</a:t>
            </a:r>
            <a:endParaRPr lang="en-US" sz="20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baseline="30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934200" y="3962400"/>
            <a:ext cx="1676400" cy="45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</a:t>
            </a:r>
            <a:endParaRPr lang="en-US" sz="20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baseline="30000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428105" y="5789660"/>
            <a:ext cx="2539067" cy="45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Excess phase (L1/LS)</a:t>
            </a:r>
            <a:endParaRPr lang="en-US" sz="20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baseline="300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168535" y="5753809"/>
            <a:ext cx="3124200" cy="45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Signal to noise ratio (L1/L2)</a:t>
            </a:r>
            <a:endParaRPr lang="en-US" sz="20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0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baseline="30000" dirty="0"/>
          </a:p>
        </p:txBody>
      </p:sp>
      <p:sp>
        <p:nvSpPr>
          <p:cNvPr id="5" name="AutoShape 2" descr="https://www.star.nesdis.noaa.gov/smcd/ncc/GNSSRO/ICVS/monitor/GNSSRO_COSMIC2/data/2019-10/iprf/UCARdry/Map/2019-10-01T00:50:04_C2E1_g05_nore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432019"/>
            <a:ext cx="2663825" cy="1415157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588004" y="5903659"/>
            <a:ext cx="1676400" cy="45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Map</a:t>
            </a:r>
            <a:endParaRPr lang="en-US" sz="20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58185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85800" y="1664748"/>
            <a:ext cx="7772400" cy="1340584"/>
          </a:xfrm>
        </p:spPr>
        <p:txBody>
          <a:bodyPr>
            <a:noAutofit/>
          </a:bodyPr>
          <a:lstStyle/>
          <a:p>
            <a:r>
              <a:rPr lang="en-US" sz="1800" dirty="0"/>
              <a:t>Colocation RO inter-comparison cross platform</a:t>
            </a:r>
          </a:p>
          <a:p>
            <a:r>
              <a:rPr lang="en-US" sz="1800" dirty="0">
                <a:latin typeface="Calibri"/>
              </a:rPr>
              <a:t>One-to-one RO inter-comparison cross center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957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NOAA ICVS for RO: RO inter-comparison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291106"/>
            <a:ext cx="2743200" cy="2743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E63524-EEBF-104B-8D43-F6BC010FC5CC}"/>
              </a:ext>
            </a:extLst>
          </p:cNvPr>
          <p:cNvSpPr txBox="1"/>
          <p:nvPr/>
        </p:nvSpPr>
        <p:spPr>
          <a:xfrm>
            <a:off x="246421" y="2917681"/>
            <a:ext cx="28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42FF"/>
                </a:solidFill>
              </a:rPr>
              <a:t>Fractional refractivity diff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480" y="6034306"/>
            <a:ext cx="3565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742FF"/>
                </a:solidFill>
              </a:rPr>
              <a:t>UCAR KOMPSAT5 vs. UCAR COSMIC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3291840"/>
            <a:ext cx="2743200" cy="274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E63524-EEBF-104B-8D43-F6BC010FC5CC}"/>
              </a:ext>
            </a:extLst>
          </p:cNvPr>
          <p:cNvSpPr txBox="1"/>
          <p:nvPr/>
        </p:nvSpPr>
        <p:spPr>
          <a:xfrm>
            <a:off x="3778140" y="2867521"/>
            <a:ext cx="178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42FF"/>
                </a:solidFill>
              </a:rPr>
              <a:t>Temperature diff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37" y="3291840"/>
            <a:ext cx="2743200" cy="2743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E63524-EEBF-104B-8D43-F6BC010FC5CC}"/>
              </a:ext>
            </a:extLst>
          </p:cNvPr>
          <p:cNvSpPr txBox="1"/>
          <p:nvPr/>
        </p:nvSpPr>
        <p:spPr>
          <a:xfrm>
            <a:off x="6705600" y="2847262"/>
            <a:ext cx="227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42FF"/>
                </a:solidFill>
              </a:rPr>
              <a:t>Specific Humidity diff</a:t>
            </a:r>
          </a:p>
        </p:txBody>
      </p:sp>
    </p:spTree>
    <p:extLst>
      <p:ext uri="{BB962C8B-B14F-4D97-AF65-F5344CB8AC3E}">
        <p14:creationId xmlns:p14="http://schemas.microsoft.com/office/powerpoint/2010/main" val="154583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334000" cy="1340584"/>
          </a:xfrm>
        </p:spPr>
        <p:txBody>
          <a:bodyPr>
            <a:noAutofit/>
          </a:bodyPr>
          <a:lstStyle/>
          <a:p>
            <a:r>
              <a:rPr lang="en-US" sz="1800" dirty="0"/>
              <a:t>There are over 15 radiosonde instrument types.</a:t>
            </a:r>
          </a:p>
          <a:p>
            <a:r>
              <a:rPr lang="en-US" sz="1800" dirty="0" err="1"/>
              <a:t>Vaisala</a:t>
            </a:r>
            <a:r>
              <a:rPr lang="en-US" sz="1800" dirty="0"/>
              <a:t> RS80 and RS92 used to be the reliable reference.</a:t>
            </a:r>
          </a:p>
          <a:p>
            <a:r>
              <a:rPr lang="en-US" sz="1800" dirty="0"/>
              <a:t>Staring from 2018, </a:t>
            </a:r>
            <a:r>
              <a:rPr lang="en-US" sz="1800" dirty="0" err="1"/>
              <a:t>Vaisala</a:t>
            </a:r>
            <a:r>
              <a:rPr lang="en-US" sz="1800" dirty="0"/>
              <a:t> RS41 exceed RS80/92.</a:t>
            </a:r>
            <a:endParaRPr lang="en-US" sz="1800" dirty="0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6982"/>
            <a:ext cx="7162800" cy="335101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NOAA ICVS for RO: RAOB comparison</a:t>
            </a:r>
          </a:p>
        </p:txBody>
      </p:sp>
      <p:pic>
        <p:nvPicPr>
          <p:cNvPr id="3074" name="Picture 2" descr="https://www.star.nesdis.noaa.gov/smcd/ncc/GNSSRO/ICVS/monitor/GNSSRO_RAOB/data/2020-01/qmap/2020-01_RAO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46" y="1266825"/>
            <a:ext cx="33496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02956" y="912354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oppins"/>
              </a:rPr>
              <a:t>RAOB distribution in Jan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6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NOAA ICVS for RO: RAOB comparison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3490912" cy="34909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63524-EEBF-104B-8D43-F6BC010FC5CC}"/>
              </a:ext>
            </a:extLst>
          </p:cNvPr>
          <p:cNvSpPr txBox="1"/>
          <p:nvPr/>
        </p:nvSpPr>
        <p:spPr>
          <a:xfrm>
            <a:off x="2595513" y="5761955"/>
            <a:ext cx="557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742FF"/>
                </a:solidFill>
              </a:rPr>
              <a:t>UCAR COSMIC2 vs. </a:t>
            </a:r>
            <a:r>
              <a:rPr lang="en-US" sz="2400" b="1" dirty="0" err="1">
                <a:solidFill>
                  <a:srgbClr val="3742FF"/>
                </a:solidFill>
              </a:rPr>
              <a:t>Vaisala</a:t>
            </a:r>
            <a:r>
              <a:rPr lang="en-US" sz="2400" b="1" dirty="0">
                <a:solidFill>
                  <a:srgbClr val="3742FF"/>
                </a:solidFill>
              </a:rPr>
              <a:t> RS41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133600"/>
            <a:ext cx="3490912" cy="3490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192" y="1695547"/>
            <a:ext cx="251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742FF"/>
                </a:solidFill>
              </a:rPr>
              <a:t>Temperature differences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2184" y="1734106"/>
            <a:ext cx="295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742FF"/>
                </a:solidFill>
              </a:rPr>
              <a:t>Specific Humidity differences</a:t>
            </a:r>
          </a:p>
        </p:txBody>
      </p:sp>
    </p:spTree>
    <p:extLst>
      <p:ext uri="{BB962C8B-B14F-4D97-AF65-F5344CB8AC3E}">
        <p14:creationId xmlns:p14="http://schemas.microsoft.com/office/powerpoint/2010/main" val="90244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NOAA ICVS for RO: RAOB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03419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6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957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NOAA ICVS for RO: MW comparison against 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6112"/>
            <a:ext cx="6705600" cy="3866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649777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Bias between ATMS and RO are routinely monitored; anomalies are investigated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0" y="2819400"/>
            <a:ext cx="189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Algorithm change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3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957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NOAA ICVS for RO: MW comparison using RO for double difference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8677"/>
            <a:ext cx="7370877" cy="1217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523" y="3328668"/>
            <a:ext cx="7904277" cy="19096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1322779"/>
            <a:ext cx="613778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5178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SNPP/NOAA-20 ATMS CH10 BT bias relative to RO simulated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14800" y="3442344"/>
            <a:ext cx="4344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CH 10 BT double difference (NOAA20-SNPP)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" y="5322274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NOAA-20/ATMS early orbit bias due to calibration 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Use RO-CRTM for double differencing to study biases between ATMS on SNPP and NOAA-20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209800" y="2848566"/>
            <a:ext cx="3429000" cy="5958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2848566"/>
            <a:ext cx="609600" cy="5958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638800" y="1904252"/>
            <a:ext cx="0" cy="9190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49065" y="1929565"/>
            <a:ext cx="0" cy="9190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277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2192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>
            <a:normAutofit fontScale="62500" lnSpcReduction="20000"/>
          </a:bodyPr>
          <a:lstStyle/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/>
              <a:t>NOAA STAR has developed a comprehensive integrated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system (ICVS) to ensure the data quality of all NOAA satellite measurements, including Radio Occultation, for which COSMIC2 will play an important role in many areas. </a:t>
            </a:r>
          </a:p>
          <a:p>
            <a:r>
              <a:rPr lang="en-US" dirty="0"/>
              <a:t>This web-based system supports instrument performance monitoring, inter-comparisons with other independent measurements, and data assimilation in collaboration with data users. </a:t>
            </a:r>
          </a:p>
          <a:p>
            <a:r>
              <a:rPr lang="en-US" dirty="0"/>
              <a:t>Radio occultation is becoming increasingly important for numerical weather prediction, which requires similar level of support as for microwave and infrared sounding instruments. </a:t>
            </a:r>
          </a:p>
          <a:p>
            <a:r>
              <a:rPr lang="en-US" dirty="0"/>
              <a:t>The next step is to develop low level processing capabilities &amp; incorporate it in ICVS (Level 0/RDR-&gt;Level 1/SDR-&gt;Level 2/EDR) to support full chain processing validation. </a:t>
            </a:r>
          </a:p>
          <a:p>
            <a:pPr>
              <a:spcBef>
                <a:spcPts val="600"/>
              </a:spcBef>
            </a:pPr>
            <a:r>
              <a:rPr lang="en-US" sz="3300" dirty="0"/>
              <a:t>We are committed to support ICVS for our community users and partners. Ongoing development and improvements are based on user’s needs and feedback</a:t>
            </a:r>
            <a:endParaRPr lang="en-US" sz="16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8698"/>
            <a:ext cx="9144000" cy="376396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Thanks to the COSMIC2 team for the hard work, including NSPO, UCAR, NOAA/NESDIS/OPPA, NOAA/NESDIS/STAR, JCSDA, USAF, and others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Thanks to EUMETSAT, ROM SAF for collaboration and technical assistance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Special thanks to Rich Ullman of NOAA/NESDIS/OPPA for initiating the COSMIC2 </a:t>
            </a:r>
            <a:r>
              <a:rPr lang="en-US" sz="2000" dirty="0" err="1"/>
              <a:t>cal</a:t>
            </a:r>
            <a:r>
              <a:rPr lang="en-US" sz="2000" dirty="0"/>
              <a:t>/</a:t>
            </a:r>
            <a:r>
              <a:rPr lang="en-US" sz="2000" dirty="0" err="1"/>
              <a:t>val</a:t>
            </a:r>
            <a:r>
              <a:rPr lang="en-US" sz="2000" dirty="0"/>
              <a:t> project at STAR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0" y="762000"/>
            <a:ext cx="4386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Acknowledgements 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Operational GNSS-RO for NOAA NWP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49" y="1463040"/>
            <a:ext cx="2616973" cy="1223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49" y="4023360"/>
            <a:ext cx="2625090" cy="1228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49" y="5303520"/>
            <a:ext cx="2643574" cy="1236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49" y="2743200"/>
            <a:ext cx="2640250" cy="12336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542764"/>
            <a:ext cx="64008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Currently ~2000 daily RO profiles are available for NWP operations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Declining number of profiles from COSMIC1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Metop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A/B/C, ~1200 daily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KOMPSAT-5, ~150 daily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TDX/TSX, ~ 300 daily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Several RO missions is on the way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COSMIC2, ~ 4000 profiles daily, not yet used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PAZ, ~200 daily, not yet used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CWDP, not yet used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GRACE-FO, not yet used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99570" y="5339248"/>
            <a:ext cx="98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TDX/TSX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38249" y="4027494"/>
            <a:ext cx="111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Kompsat5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33449" y="2678668"/>
            <a:ext cx="1445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Metop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-A/B/C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49163" y="1371600"/>
            <a:ext cx="94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COSMIC</a:t>
            </a:r>
          </a:p>
        </p:txBody>
      </p:sp>
    </p:spTree>
    <p:extLst>
      <p:ext uri="{BB962C8B-B14F-4D97-AF65-F5344CB8AC3E}">
        <p14:creationId xmlns:p14="http://schemas.microsoft.com/office/powerpoint/2010/main" val="21388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567400"/>
            <a:ext cx="33147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GNSS radio occultation (RO) has been recognized as a key observable for Numerical Weather Prediction (NWP) and climate change detection.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It has matured to become an important, sustained component of NOAA satellite observations and contributor to NWP, complementing microwave and infrared sounding measurements.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GNSS-RO key role recognition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978739"/>
            <a:ext cx="4951972" cy="32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4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907904"/>
            <a:ext cx="82296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successful launch of FORMOSAT-7/COSMIC-2 marks a new era of RO for operational NWP, which will have profound impacts on all activities related to atmospheric sounding.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NOAA is strengthening support for COSMIC2, recognizing its significance, transiting GNSS RO from research to operations for weather forecast.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COSMIC2, together with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Metop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Meotop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SG, is expected to become an on-orbit reference for atmospheric sounding, establishing consistency for all measurements.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It is important to ensure the consistency, accuracy, precision of the measurements with well understood uncertainties.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NOAA ICVS system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is critical important for the purpose.</a:t>
            </a: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New era for GNSS-RO</a:t>
            </a:r>
          </a:p>
        </p:txBody>
      </p:sp>
      <p:pic>
        <p:nvPicPr>
          <p:cNvPr id="2050" name="Picture 2" descr="neutral_atm_occs_coseqrt_2019-10-01_shaded_relief_orange_markers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86174"/>
            <a:ext cx="6096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33153" y="366250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oppins"/>
              </a:rPr>
              <a:t>October 1, 2019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98241" y="368617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oppins"/>
              </a:rPr>
              <a:t>COSMIC2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NOAA ICVS: Background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100" y="1066800"/>
            <a:ext cx="5105400" cy="5119933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NOAA ICVS system is a well known near real-time performance monitoring for all NOAA environmental satellites and instruments 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r>
              <a:rPr lang="en-US" sz="1800" dirty="0"/>
              <a:t>Near real time and long term instrument status, performance monitoring, and anomaly diagnosis </a:t>
            </a:r>
          </a:p>
          <a:p>
            <a:r>
              <a:rPr lang="en-US" sz="1800" dirty="0"/>
              <a:t>Near real time and long term level 1 data product quality monitoring </a:t>
            </a:r>
          </a:p>
          <a:p>
            <a:r>
              <a:rPr lang="en-US" sz="1800" dirty="0"/>
              <a:t>Provide real time support for sensor calibration activities </a:t>
            </a:r>
          </a:p>
          <a:p>
            <a:r>
              <a:rPr lang="en-US" sz="1800" dirty="0"/>
              <a:t>Provide rapid and preliminary estimate of satellite data impact in NWP applications </a:t>
            </a:r>
          </a:p>
          <a:p>
            <a:r>
              <a:rPr lang="en-US" sz="1800" dirty="0"/>
              <a:t>Ensure the integrity of the climate data records from all satellite instruments </a:t>
            </a:r>
          </a:p>
          <a:p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532" y="2057399"/>
            <a:ext cx="3875467" cy="29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2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NOAA ICVS: Extension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90061" y="1973263"/>
            <a:ext cx="5610273" cy="43830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Monitoring RO product parameters and instrument performance at all levels. </a:t>
            </a:r>
          </a:p>
          <a:p>
            <a:r>
              <a:rPr lang="en-US" sz="1800" dirty="0"/>
              <a:t>Routine comparison of atmospheric profiles with other satellite observations and retrievals including microwave, and infrared. </a:t>
            </a:r>
          </a:p>
          <a:p>
            <a:r>
              <a:rPr lang="en-US" sz="1800" dirty="0"/>
              <a:t>Routine comparison of profiles with those from Radiosondes. </a:t>
            </a:r>
          </a:p>
          <a:p>
            <a:r>
              <a:rPr lang="en-US" sz="1800" dirty="0"/>
              <a:t>Dynamic web interface with many capabilities. </a:t>
            </a:r>
          </a:p>
          <a:p>
            <a:r>
              <a:rPr lang="en-US" sz="1800" dirty="0"/>
              <a:t>Long-term monitoring of the parameters.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34" y="2490787"/>
            <a:ext cx="3249005" cy="3348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357907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GNSS RO ICVS is a natural extension of the NOAA ICVS system, with more dynamic and interactive capabilities. </a:t>
            </a:r>
            <a:r>
              <a:rPr lang="en-US" sz="2400" dirty="0"/>
              <a:t>The system includes: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8785" y="5864755"/>
            <a:ext cx="3472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2247D"/>
                </a:solidFill>
                <a:latin typeface="Arial" panose="020B0604020202020204" pitchFamily="34" charset="0"/>
                <a:hlinkClick r:id="rId4"/>
              </a:rPr>
              <a:t>WebGL</a:t>
            </a:r>
            <a:r>
              <a:rPr lang="en-US" b="1" dirty="0">
                <a:solidFill>
                  <a:srgbClr val="02247D"/>
                </a:solidFill>
                <a:latin typeface="Arial" panose="020B0604020202020204" pitchFamily="34" charset="0"/>
                <a:hlinkClick r:id="rId4"/>
              </a:rPr>
              <a:t> Earth interactive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2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1676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Currently, RO data from 12 publicly available missions are included, from GPSMET collected in 1995 to COSMIC2 data in 2019. 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 data producer: UCAR, ROMSAF, ROPP and STAR (under testing).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References: Weather Model, reanalysis, other RO data, Radiosonde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20" y="3124200"/>
            <a:ext cx="6114529" cy="32321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NOAA ICVS for RO: Introduction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1371600"/>
            <a:ext cx="49577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Working online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NCEP/GFS/GDAS 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Model reanalysis, era/</a:t>
            </a:r>
            <a:r>
              <a:rPr lang="en-US" sz="2000" dirty="0" err="1"/>
              <a:t>merra</a:t>
            </a:r>
            <a:r>
              <a:rPr lang="en-US" sz="2000" dirty="0"/>
              <a:t>/</a:t>
            </a:r>
            <a:r>
              <a:rPr lang="en-US" sz="2000" dirty="0" err="1"/>
              <a:t>nra</a:t>
            </a:r>
            <a:r>
              <a:rPr lang="en-US" sz="2000" dirty="0"/>
              <a:t>/</a:t>
            </a:r>
            <a:r>
              <a:rPr lang="en-US" sz="2000" dirty="0" err="1"/>
              <a:t>jra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Working offline, will eventually transit online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GNSS-RO inter-comparison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Radiosonde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Retrievals: </a:t>
            </a:r>
            <a:r>
              <a:rPr lang="en-US" sz="2000" dirty="0" err="1"/>
              <a:t>MiRS</a:t>
            </a:r>
            <a:r>
              <a:rPr lang="en-US" sz="2000" dirty="0"/>
              <a:t>/NUCAPS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MW sounder: ATMS/AMSU-A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IR sounder: </a:t>
            </a:r>
            <a:r>
              <a:rPr lang="en-US" sz="2000" dirty="0" err="1"/>
              <a:t>CrIS</a:t>
            </a:r>
            <a:r>
              <a:rPr lang="en-US" sz="2000" dirty="0"/>
              <a:t>/AIRS/IASI</a:t>
            </a:r>
          </a:p>
          <a:p>
            <a:pPr lvl="1"/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NOAA ICVS for RO: References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37" y="1622315"/>
            <a:ext cx="3890963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6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NOAA ICVS for RO Performance Monitor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Boston, 14 Jan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6F14-A8EE-4F7A-8D92-19391A8BE5D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NOAA ICVS for RO: Model comparison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32847" y="1752600"/>
            <a:ext cx="2767553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1828800"/>
            <a:ext cx="3733799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Get a big picture of RO behavior.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1800" dirty="0"/>
              <a:t>Help users to locate suspicious profiles quickly, and easily deep dive to find the source.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885541" y="5312854"/>
            <a:ext cx="5175225" cy="1164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>
                <a:solidFill>
                  <a:srgbClr val="884106"/>
                </a:solidFill>
              </a:rPr>
              <a:t>Brown line before 2019-03-31 is from ROM SAF CDR, after 2019-03-31 is from ROM SAF NRT;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solidFill>
                  <a:srgbClr val="33CC33"/>
                </a:solidFill>
              </a:rPr>
              <a:t>Green line is from GDAS.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625870"/>
            <a:ext cx="5220286" cy="1656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541" y="3449712"/>
            <a:ext cx="5188556" cy="167838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7413405" y="1697667"/>
            <a:ext cx="1295400" cy="450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Mean bias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594862" y="3614022"/>
            <a:ext cx="1295400" cy="450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/>
              <a:t>STD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39411" y="1300783"/>
            <a:ext cx="4027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ROM SAF processed </a:t>
            </a:r>
            <a:r>
              <a:rPr lang="en-US" dirty="0" err="1"/>
              <a:t>MetopA</a:t>
            </a:r>
            <a:r>
              <a:rPr lang="en-US" dirty="0"/>
              <a:t> w.r.t. ERA5 </a:t>
            </a:r>
          </a:p>
        </p:txBody>
      </p:sp>
    </p:spTree>
    <p:extLst>
      <p:ext uri="{BB962C8B-B14F-4D97-AF65-F5344CB8AC3E}">
        <p14:creationId xmlns:p14="http://schemas.microsoft.com/office/powerpoint/2010/main" val="179741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35686</TotalTime>
  <Words>1342</Words>
  <Application>Microsoft Macintosh PowerPoint</Application>
  <PresentationFormat>On-screen Show (4:3)</PresentationFormat>
  <Paragraphs>192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Poppins</vt:lpstr>
      <vt:lpstr>Office Theme</vt:lpstr>
      <vt:lpstr>NOAA Integrated Cal/Val System (ICVS) for Radio Occultation Performance Monitoring and Data Quality Assurance</vt:lpstr>
      <vt:lpstr>Operational GNSS-RO for NOAA NWP </vt:lpstr>
      <vt:lpstr>GNSS-RO key role recognition </vt:lpstr>
      <vt:lpstr>New era for GNSS-RO</vt:lpstr>
      <vt:lpstr>NOAA ICVS: Background</vt:lpstr>
      <vt:lpstr>NOAA ICVS: Extension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NOAA / NESDIS / STAR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SQUAM 2 Development Report</dc:title>
  <dc:creator>khe</dc:creator>
  <cp:lastModifiedBy>shu-peng Ho</cp:lastModifiedBy>
  <cp:revision>588</cp:revision>
  <dcterms:created xsi:type="dcterms:W3CDTF">2016-09-30T13:53:09Z</dcterms:created>
  <dcterms:modified xsi:type="dcterms:W3CDTF">2020-01-10T20:42:36Z</dcterms:modified>
</cp:coreProperties>
</file>