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65"/>
  </p:normalViewPr>
  <p:slideViewPr>
    <p:cSldViewPr snapToGrid="0" snapToObjects="1">
      <p:cViewPr varScale="1">
        <p:scale>
          <a:sx n="88" d="100"/>
          <a:sy n="88" d="100"/>
        </p:scale>
        <p:origin x="184"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8E8F-867A-AE49-B114-1ED6C7E14E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DF956F-4BE5-474B-899E-3F94C3F046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C0FCA4-7BCB-D246-AF92-91668E4E691E}"/>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5" name="Footer Placeholder 4">
            <a:extLst>
              <a:ext uri="{FF2B5EF4-FFF2-40B4-BE49-F238E27FC236}">
                <a16:creationId xmlns:a16="http://schemas.microsoft.com/office/drawing/2014/main" id="{C173E9A6-D4E2-0F40-A0FC-77C6502CB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DA660-8C3E-DA4B-91A5-BEA0A5FE4A8D}"/>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1985307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D277-01F0-8A46-BE99-175ED286B4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BB27EB-E5BE-E34E-BC24-49F52E96D2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D26070-596D-404C-842E-83543B27592C}"/>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5" name="Footer Placeholder 4">
            <a:extLst>
              <a:ext uri="{FF2B5EF4-FFF2-40B4-BE49-F238E27FC236}">
                <a16:creationId xmlns:a16="http://schemas.microsoft.com/office/drawing/2014/main" id="{0A1AB8AC-E671-E242-B25D-61C88A67F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8D5CC-98C1-D546-9C3B-13436C0E6117}"/>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567049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3F1073-4D06-394E-B645-F3DC4E2EAB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94E9EE-F7F7-1849-A6DD-C283D60BFE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7AD712-1959-6D45-842B-1B5012D74ED2}"/>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5" name="Footer Placeholder 4">
            <a:extLst>
              <a:ext uri="{FF2B5EF4-FFF2-40B4-BE49-F238E27FC236}">
                <a16:creationId xmlns:a16="http://schemas.microsoft.com/office/drawing/2014/main" id="{1F7A577F-F596-8A4F-9774-A7F6D862A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79D3AA-882C-CD45-9800-1F549D499A9E}"/>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159799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3BA03-4EED-DC42-849C-8477F8A841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13DFC4-A3A7-FB47-8EBA-2A2F2FEB98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267A05-4F4E-E146-AF00-B3DB0B55A5D7}"/>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5" name="Footer Placeholder 4">
            <a:extLst>
              <a:ext uri="{FF2B5EF4-FFF2-40B4-BE49-F238E27FC236}">
                <a16:creationId xmlns:a16="http://schemas.microsoft.com/office/drawing/2014/main" id="{AEC8D13A-430F-E442-8D27-B7A8E2499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B9BFD5-0F93-A54B-A677-5B605D5D00BA}"/>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3794045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9EACE-BEA9-C245-98D9-231356F98B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00E365-795E-834E-A095-69DA6241C3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7CB75B-3EF2-0B4E-94D4-B70124DA8369}"/>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5" name="Footer Placeholder 4">
            <a:extLst>
              <a:ext uri="{FF2B5EF4-FFF2-40B4-BE49-F238E27FC236}">
                <a16:creationId xmlns:a16="http://schemas.microsoft.com/office/drawing/2014/main" id="{04680FD7-66DD-AA46-B4C9-F1FFE90DAF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A80D58-E3EA-AE4F-B530-3C42826196CA}"/>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3070595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16019-963F-7A42-9CCC-D06421D452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E314BA-E0B5-414D-AD25-2F211595B4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51BD8E-7D67-8B4D-A9D6-0AC383D5B6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E71A5C-A29C-DE43-81CB-E823D2CC42B2}"/>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6" name="Footer Placeholder 5">
            <a:extLst>
              <a:ext uri="{FF2B5EF4-FFF2-40B4-BE49-F238E27FC236}">
                <a16:creationId xmlns:a16="http://schemas.microsoft.com/office/drawing/2014/main" id="{411A7435-A627-9348-B83B-077D1222BD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035B38-FB29-1442-9CD6-2B1F38C6A50C}"/>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2786576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E602F-3DB4-8A46-8794-40362F9AD9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35B079-BEEC-ED47-8CDD-80BA4C03D2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3477ED-DDA9-D34D-9EF5-FA169FFBCF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0CAFFB-DD01-5942-8053-BB58B0ADD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B5F73C-ADCA-D146-BE17-FD50A8F4E8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AA927D-B9C9-A74B-8516-EB7FAF661B76}"/>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8" name="Footer Placeholder 7">
            <a:extLst>
              <a:ext uri="{FF2B5EF4-FFF2-40B4-BE49-F238E27FC236}">
                <a16:creationId xmlns:a16="http://schemas.microsoft.com/office/drawing/2014/main" id="{A3751991-0617-A748-A3B9-690669B138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19121C-C33A-0248-8B8F-3A7F54FC4A49}"/>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114125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024EC-744B-9F40-9AF4-492D45DBF1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244243-3011-4042-BE7F-1F664974ADE1}"/>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4" name="Footer Placeholder 3">
            <a:extLst>
              <a:ext uri="{FF2B5EF4-FFF2-40B4-BE49-F238E27FC236}">
                <a16:creationId xmlns:a16="http://schemas.microsoft.com/office/drawing/2014/main" id="{01005674-3241-334D-B21F-1DBDF44F7A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EA2050-340F-5942-916B-B04A9C12A550}"/>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178696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A48B87-4CDF-9D40-9516-450A017945E0}"/>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3" name="Footer Placeholder 2">
            <a:extLst>
              <a:ext uri="{FF2B5EF4-FFF2-40B4-BE49-F238E27FC236}">
                <a16:creationId xmlns:a16="http://schemas.microsoft.com/office/drawing/2014/main" id="{DE4EF095-B4AE-4442-BD91-0ACF53BBE1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B2DF09-CF63-A64F-87D2-DBEA5F0997B3}"/>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323092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E91F0-5721-5F46-9338-EDA6F6135E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B7C548-941E-B145-8CFD-EA6C303759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4D7528-B042-C641-AA15-46204B274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E76AEF-D467-044D-BAC2-9FFD195E6D7F}"/>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6" name="Footer Placeholder 5">
            <a:extLst>
              <a:ext uri="{FF2B5EF4-FFF2-40B4-BE49-F238E27FC236}">
                <a16:creationId xmlns:a16="http://schemas.microsoft.com/office/drawing/2014/main" id="{94300793-AFB1-BA46-8B54-2977663BAD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8E88F-A5CF-A54C-826B-730907855029}"/>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6268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B81A6-2EE2-A344-B0C5-85C77B35CF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CB9FC2-B31D-524E-8D7C-594D3C0B05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B7DB12-69FE-D747-A6E4-48E12AE216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279AF5-89F9-CB4A-910E-2747194B3138}"/>
              </a:ext>
            </a:extLst>
          </p:cNvPr>
          <p:cNvSpPr>
            <a:spLocks noGrp="1"/>
          </p:cNvSpPr>
          <p:nvPr>
            <p:ph type="dt" sz="half" idx="10"/>
          </p:nvPr>
        </p:nvSpPr>
        <p:spPr/>
        <p:txBody>
          <a:bodyPr/>
          <a:lstStyle/>
          <a:p>
            <a:fld id="{B6BEA58C-642E-904F-B6AC-C989112CFAE9}" type="datetimeFigureOut">
              <a:rPr lang="en-US" smtClean="0"/>
              <a:t>3/4/20</a:t>
            </a:fld>
            <a:endParaRPr lang="en-US"/>
          </a:p>
        </p:txBody>
      </p:sp>
      <p:sp>
        <p:nvSpPr>
          <p:cNvPr id="6" name="Footer Placeholder 5">
            <a:extLst>
              <a:ext uri="{FF2B5EF4-FFF2-40B4-BE49-F238E27FC236}">
                <a16:creationId xmlns:a16="http://schemas.microsoft.com/office/drawing/2014/main" id="{389F3999-62B1-0141-9EF1-ACF84AEFC0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4416B3-7F1A-134A-A91A-C6CA77430FF8}"/>
              </a:ext>
            </a:extLst>
          </p:cNvPr>
          <p:cNvSpPr>
            <a:spLocks noGrp="1"/>
          </p:cNvSpPr>
          <p:nvPr>
            <p:ph type="sldNum" sz="quarter" idx="12"/>
          </p:nvPr>
        </p:nvSpPr>
        <p:spPr/>
        <p:txBody>
          <a:bodyPr/>
          <a:lstStyle/>
          <a:p>
            <a:fld id="{D8887188-F356-A448-A29C-8265294B8665}" type="slidenum">
              <a:rPr lang="en-US" smtClean="0"/>
              <a:t>‹#›</a:t>
            </a:fld>
            <a:endParaRPr lang="en-US"/>
          </a:p>
        </p:txBody>
      </p:sp>
    </p:spTree>
    <p:extLst>
      <p:ext uri="{BB962C8B-B14F-4D97-AF65-F5344CB8AC3E}">
        <p14:creationId xmlns:p14="http://schemas.microsoft.com/office/powerpoint/2010/main" val="717072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5A5E3F-FC89-EF46-A53E-790A02E248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674D14-EFF5-694C-9CFB-161A6546DF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5CDF00-7F13-474D-8D20-FDB203AFE5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EA58C-642E-904F-B6AC-C989112CFAE9}" type="datetimeFigureOut">
              <a:rPr lang="en-US" smtClean="0"/>
              <a:t>3/4/20</a:t>
            </a:fld>
            <a:endParaRPr lang="en-US"/>
          </a:p>
        </p:txBody>
      </p:sp>
      <p:sp>
        <p:nvSpPr>
          <p:cNvPr id="5" name="Footer Placeholder 4">
            <a:extLst>
              <a:ext uri="{FF2B5EF4-FFF2-40B4-BE49-F238E27FC236}">
                <a16:creationId xmlns:a16="http://schemas.microsoft.com/office/drawing/2014/main" id="{BC974AE6-C72F-F34A-B061-2DFDD8594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E28F58-4959-7649-9031-5FD3ED7254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887188-F356-A448-A29C-8265294B8665}" type="slidenum">
              <a:rPr lang="en-US" smtClean="0"/>
              <a:t>‹#›</a:t>
            </a:fld>
            <a:endParaRPr lang="en-US"/>
          </a:p>
        </p:txBody>
      </p:sp>
    </p:spTree>
    <p:extLst>
      <p:ext uri="{BB962C8B-B14F-4D97-AF65-F5344CB8AC3E}">
        <p14:creationId xmlns:p14="http://schemas.microsoft.com/office/powerpoint/2010/main" val="2363511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B1408-A273-4B40-8DD3-EC8569AB8E2F}"/>
              </a:ext>
            </a:extLst>
          </p:cNvPr>
          <p:cNvSpPr>
            <a:spLocks noGrp="1"/>
          </p:cNvSpPr>
          <p:nvPr>
            <p:ph type="ctrTitle"/>
          </p:nvPr>
        </p:nvSpPr>
        <p:spPr/>
        <p:txBody>
          <a:bodyPr/>
          <a:lstStyle/>
          <a:p>
            <a:r>
              <a:rPr lang="en-US" dirty="0"/>
              <a:t>RO Group Meeting</a:t>
            </a:r>
          </a:p>
        </p:txBody>
      </p:sp>
      <p:sp>
        <p:nvSpPr>
          <p:cNvPr id="3" name="Subtitle 2">
            <a:extLst>
              <a:ext uri="{FF2B5EF4-FFF2-40B4-BE49-F238E27FC236}">
                <a16:creationId xmlns:a16="http://schemas.microsoft.com/office/drawing/2014/main" id="{051FC6AE-C110-0E47-B644-C8ACEB955DC9}"/>
              </a:ext>
            </a:extLst>
          </p:cNvPr>
          <p:cNvSpPr>
            <a:spLocks noGrp="1"/>
          </p:cNvSpPr>
          <p:nvPr>
            <p:ph type="subTitle" idx="1"/>
          </p:nvPr>
        </p:nvSpPr>
        <p:spPr/>
        <p:txBody>
          <a:bodyPr/>
          <a:lstStyle/>
          <a:p>
            <a:r>
              <a:rPr lang="en-US" dirty="0"/>
              <a:t>Erin Lynch</a:t>
            </a:r>
          </a:p>
        </p:txBody>
      </p:sp>
    </p:spTree>
    <p:extLst>
      <p:ext uri="{BB962C8B-B14F-4D97-AF65-F5344CB8AC3E}">
        <p14:creationId xmlns:p14="http://schemas.microsoft.com/office/powerpoint/2010/main" val="391968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FCDD4-03BD-0147-954E-3F3339D3C3BB}"/>
              </a:ext>
            </a:extLst>
          </p:cNvPr>
          <p:cNvSpPr>
            <a:spLocks noGrp="1"/>
          </p:cNvSpPr>
          <p:nvPr>
            <p:ph type="title"/>
          </p:nvPr>
        </p:nvSpPr>
        <p:spPr/>
        <p:txBody>
          <a:bodyPr/>
          <a:lstStyle/>
          <a:p>
            <a:r>
              <a:rPr lang="en-US" dirty="0"/>
              <a:t>Statement of work</a:t>
            </a:r>
          </a:p>
        </p:txBody>
      </p:sp>
      <p:sp>
        <p:nvSpPr>
          <p:cNvPr id="3" name="Content Placeholder 2">
            <a:extLst>
              <a:ext uri="{FF2B5EF4-FFF2-40B4-BE49-F238E27FC236}">
                <a16:creationId xmlns:a16="http://schemas.microsoft.com/office/drawing/2014/main" id="{A90D8704-B486-CB4A-9F39-2BCB6F7E22DB}"/>
              </a:ext>
            </a:extLst>
          </p:cNvPr>
          <p:cNvSpPr>
            <a:spLocks noGrp="1"/>
          </p:cNvSpPr>
          <p:nvPr>
            <p:ph idx="1"/>
          </p:nvPr>
        </p:nvSpPr>
        <p:spPr>
          <a:xfrm>
            <a:off x="838200" y="1460500"/>
            <a:ext cx="10515600" cy="5397500"/>
          </a:xfrm>
        </p:spPr>
        <p:txBody>
          <a:bodyPr>
            <a:normAutofit fontScale="62500" lnSpcReduction="20000"/>
          </a:bodyPr>
          <a:lstStyle/>
          <a:p>
            <a:r>
              <a:rPr lang="en-US" dirty="0"/>
              <a:t>Worked with NCEI to prepare the Submission Agreement for archiving the CWDP data from both the vendors and UCAR. Prepared the CWDP data from both the vendors and UCAR for transfer to NCEI.</a:t>
            </a:r>
          </a:p>
          <a:p>
            <a:endParaRPr lang="en-US" dirty="0"/>
          </a:p>
          <a:p>
            <a:r>
              <a:rPr lang="en-US" dirty="0"/>
              <a:t>Worked on RO and IR </a:t>
            </a:r>
            <a:r>
              <a:rPr lang="en-US" dirty="0" err="1"/>
              <a:t>intercomparisons</a:t>
            </a:r>
            <a:r>
              <a:rPr lang="en-US" dirty="0"/>
              <a:t> using the CRTM to simulate IR brightness temperatures from RO retrievals. Verified the radiometric consistency between S-NPP </a:t>
            </a:r>
            <a:r>
              <a:rPr lang="en-US" dirty="0" err="1"/>
              <a:t>CrIS</a:t>
            </a:r>
            <a:r>
              <a:rPr lang="en-US" dirty="0"/>
              <a:t> Side-1 and Side-2 and that between Metop-B IASI and Metop-C IASI. Presented results and the AMS Annual Meeting 2020 in a talk entitled ” </a:t>
            </a:r>
            <a:r>
              <a:rPr lang="en-US" dirty="0" err="1"/>
              <a:t>Intercomparison</a:t>
            </a:r>
            <a:r>
              <a:rPr lang="en-US" dirty="0"/>
              <a:t> of Hyperspectral Infrared Sounders with Simulated Radiances from GNSS-RO Inputs”.</a:t>
            </a:r>
          </a:p>
          <a:p>
            <a:endParaRPr lang="en-US" dirty="0"/>
          </a:p>
          <a:p>
            <a:r>
              <a:rPr lang="en-US" dirty="0"/>
              <a:t>Helped to verify requirements for the CWDP operational data purchase and contributed to the drafting of the Statement of Need. </a:t>
            </a:r>
          </a:p>
          <a:p>
            <a:endParaRPr lang="en-US" dirty="0"/>
          </a:p>
          <a:p>
            <a:r>
              <a:rPr lang="en-US" dirty="0"/>
              <a:t>Worked with Dr. Kamila </a:t>
            </a:r>
            <a:r>
              <a:rPr lang="en-US" dirty="0" err="1"/>
              <a:t>Kabo</a:t>
            </a:r>
            <a:r>
              <a:rPr lang="en-US" dirty="0"/>
              <a:t>-bah from the University of Energy and Natural Resources in Ghana on a pre-proposal entitled “Calibration and Validation of Satellite Measurements for Numerical Weather Prediction in Ghana” for USAID funding.</a:t>
            </a:r>
          </a:p>
          <a:p>
            <a:endParaRPr lang="en-US" dirty="0"/>
          </a:p>
          <a:p>
            <a:r>
              <a:rPr lang="en-US" dirty="0"/>
              <a:t>Presented the poster entitled “COSMIC-2 Data for Atmospheric Soundings” at the JPSS GOES Proving Ground and Risk Reduction Meeting to let users know that the validated COSMIC-2 data is available for use.</a:t>
            </a:r>
          </a:p>
          <a:p>
            <a:endParaRPr lang="en-US" dirty="0"/>
          </a:p>
          <a:p>
            <a:r>
              <a:rPr lang="en-US" dirty="0"/>
              <a:t>Prepared the Data Delivery appendix of the CWDP Round 2 Report and helped to prepare the final draft of the report.</a:t>
            </a:r>
          </a:p>
        </p:txBody>
      </p:sp>
    </p:spTree>
    <p:extLst>
      <p:ext uri="{BB962C8B-B14F-4D97-AF65-F5344CB8AC3E}">
        <p14:creationId xmlns:p14="http://schemas.microsoft.com/office/powerpoint/2010/main" val="1466230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492B9-4EED-4540-A808-A00C40A56AF0}"/>
              </a:ext>
            </a:extLst>
          </p:cNvPr>
          <p:cNvSpPr>
            <a:spLocks noGrp="1"/>
          </p:cNvSpPr>
          <p:nvPr>
            <p:ph type="title"/>
          </p:nvPr>
        </p:nvSpPr>
        <p:spPr>
          <a:xfrm>
            <a:off x="416168" y="-71310"/>
            <a:ext cx="10515600" cy="1325563"/>
          </a:xfrm>
        </p:spPr>
        <p:txBody>
          <a:bodyPr/>
          <a:lstStyle/>
          <a:p>
            <a:r>
              <a:rPr lang="en-US" dirty="0"/>
              <a:t>Important Results</a:t>
            </a:r>
          </a:p>
        </p:txBody>
      </p:sp>
      <p:sp>
        <p:nvSpPr>
          <p:cNvPr id="4" name="Rounded Rectangle 3">
            <a:extLst>
              <a:ext uri="{FF2B5EF4-FFF2-40B4-BE49-F238E27FC236}">
                <a16:creationId xmlns:a16="http://schemas.microsoft.com/office/drawing/2014/main" id="{534C1CB8-6541-A94A-B36C-A055B68C9A61}"/>
              </a:ext>
            </a:extLst>
          </p:cNvPr>
          <p:cNvSpPr/>
          <p:nvPr/>
        </p:nvSpPr>
        <p:spPr>
          <a:xfrm>
            <a:off x="1304396" y="1250393"/>
            <a:ext cx="900625" cy="367371"/>
          </a:xfrm>
          <a:prstGeom prst="roundRect">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algn="ctr"/>
            <a:r>
              <a:rPr lang="en-US" dirty="0"/>
              <a:t>MetOp-B GRAS </a:t>
            </a:r>
            <a:r>
              <a:rPr lang="en-US" dirty="0" err="1"/>
              <a:t>wetPrf</a:t>
            </a:r>
            <a:endParaRPr lang="en-US" dirty="0"/>
          </a:p>
        </p:txBody>
      </p:sp>
      <p:sp>
        <p:nvSpPr>
          <p:cNvPr id="5" name="Rounded Rectangle 4">
            <a:extLst>
              <a:ext uri="{FF2B5EF4-FFF2-40B4-BE49-F238E27FC236}">
                <a16:creationId xmlns:a16="http://schemas.microsoft.com/office/drawing/2014/main" id="{FC827155-29B8-9B47-8573-CDF6BA91DFE3}"/>
              </a:ext>
            </a:extLst>
          </p:cNvPr>
          <p:cNvSpPr/>
          <p:nvPr/>
        </p:nvSpPr>
        <p:spPr>
          <a:xfrm>
            <a:off x="777579" y="1876566"/>
            <a:ext cx="1928613" cy="410089"/>
          </a:xfrm>
          <a:prstGeom prst="roundRect">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ctr"/>
            <a:r>
              <a:rPr lang="en-US" dirty="0"/>
              <a:t>CRTM Simulated </a:t>
            </a:r>
          </a:p>
          <a:p>
            <a:pPr algn="ctr"/>
            <a:r>
              <a:rPr lang="en-US" dirty="0"/>
              <a:t>Brightness Temperatures</a:t>
            </a:r>
          </a:p>
        </p:txBody>
      </p:sp>
      <p:sp>
        <p:nvSpPr>
          <p:cNvPr id="6" name="Down Arrow 5">
            <a:extLst>
              <a:ext uri="{FF2B5EF4-FFF2-40B4-BE49-F238E27FC236}">
                <a16:creationId xmlns:a16="http://schemas.microsoft.com/office/drawing/2014/main" id="{5A9B59FC-9F1E-914E-A30A-0A8CCA660A72}"/>
              </a:ext>
            </a:extLst>
          </p:cNvPr>
          <p:cNvSpPr/>
          <p:nvPr/>
        </p:nvSpPr>
        <p:spPr>
          <a:xfrm>
            <a:off x="1714093" y="1626494"/>
            <a:ext cx="118264" cy="2328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id="{454362ED-B4DD-D54D-ACF5-A88E9683520C}"/>
              </a:ext>
            </a:extLst>
          </p:cNvPr>
          <p:cNvSpPr/>
          <p:nvPr/>
        </p:nvSpPr>
        <p:spPr>
          <a:xfrm>
            <a:off x="162622" y="2621469"/>
            <a:ext cx="1389393" cy="369332"/>
          </a:xfrm>
          <a:prstGeom prst="roundRect">
            <a:avLst/>
          </a:prstGeom>
          <a:solidFill>
            <a:schemeClr val="accent1">
              <a:alpha val="6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300" dirty="0"/>
              <a:t>IR Sounder #1</a:t>
            </a:r>
          </a:p>
        </p:txBody>
      </p:sp>
      <p:sp>
        <p:nvSpPr>
          <p:cNvPr id="8" name="Rounded Rectangle 7">
            <a:extLst>
              <a:ext uri="{FF2B5EF4-FFF2-40B4-BE49-F238E27FC236}">
                <a16:creationId xmlns:a16="http://schemas.microsoft.com/office/drawing/2014/main" id="{9D8B94DF-3976-AB48-8ADB-DF832CC96E12}"/>
              </a:ext>
            </a:extLst>
          </p:cNvPr>
          <p:cNvSpPr/>
          <p:nvPr/>
        </p:nvSpPr>
        <p:spPr>
          <a:xfrm>
            <a:off x="2268388" y="2610896"/>
            <a:ext cx="1178091" cy="350284"/>
          </a:xfrm>
          <a:prstGeom prst="roundRect">
            <a:avLst/>
          </a:prstGeom>
          <a:solidFill>
            <a:schemeClr val="accent1">
              <a:alpha val="65000"/>
            </a:schemeClr>
          </a:solidFill>
          <a:ln w="38100">
            <a:solidFill>
              <a:srgbClr val="2B4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0000" lnSpcReduction="20000"/>
          </a:bodyPr>
          <a:lstStyle/>
          <a:p>
            <a:pPr algn="ctr"/>
            <a:r>
              <a:rPr lang="en-US" dirty="0"/>
              <a:t>IR Sounder #2</a:t>
            </a:r>
          </a:p>
        </p:txBody>
      </p:sp>
      <p:sp>
        <p:nvSpPr>
          <p:cNvPr id="9" name="Down Arrow 8">
            <a:extLst>
              <a:ext uri="{FF2B5EF4-FFF2-40B4-BE49-F238E27FC236}">
                <a16:creationId xmlns:a16="http://schemas.microsoft.com/office/drawing/2014/main" id="{7379858F-65DB-364A-84A9-6426B2538A11}"/>
              </a:ext>
            </a:extLst>
          </p:cNvPr>
          <p:cNvSpPr/>
          <p:nvPr/>
        </p:nvSpPr>
        <p:spPr>
          <a:xfrm rot="18683410">
            <a:off x="2319426" y="2221081"/>
            <a:ext cx="129480" cy="4366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a:extLst>
              <a:ext uri="{FF2B5EF4-FFF2-40B4-BE49-F238E27FC236}">
                <a16:creationId xmlns:a16="http://schemas.microsoft.com/office/drawing/2014/main" id="{05E613CD-5ADB-994B-AB6D-01C6CF5650B8}"/>
              </a:ext>
            </a:extLst>
          </p:cNvPr>
          <p:cNvSpPr/>
          <p:nvPr/>
        </p:nvSpPr>
        <p:spPr>
          <a:xfrm rot="2491000">
            <a:off x="1146464" y="2258567"/>
            <a:ext cx="137871" cy="4100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BB3AB94-116A-4348-8885-D86F7EC20A04}"/>
              </a:ext>
            </a:extLst>
          </p:cNvPr>
          <p:cNvSpPr txBox="1"/>
          <p:nvPr/>
        </p:nvSpPr>
        <p:spPr>
          <a:xfrm>
            <a:off x="2653380" y="2323257"/>
            <a:ext cx="691390" cy="261610"/>
          </a:xfrm>
          <a:prstGeom prst="rect">
            <a:avLst/>
          </a:prstGeom>
          <a:noFill/>
        </p:spPr>
        <p:txBody>
          <a:bodyPr wrap="square" rtlCol="0">
            <a:spAutoFit/>
          </a:bodyPr>
          <a:lstStyle/>
          <a:p>
            <a:r>
              <a:rPr lang="en-US" sz="1100" dirty="0"/>
              <a:t>O-B Bias</a:t>
            </a:r>
          </a:p>
        </p:txBody>
      </p:sp>
      <p:sp>
        <p:nvSpPr>
          <p:cNvPr id="12" name="TextBox 11">
            <a:extLst>
              <a:ext uri="{FF2B5EF4-FFF2-40B4-BE49-F238E27FC236}">
                <a16:creationId xmlns:a16="http://schemas.microsoft.com/office/drawing/2014/main" id="{E0C11B5F-E6F0-F447-BB16-A78704224B58}"/>
              </a:ext>
            </a:extLst>
          </p:cNvPr>
          <p:cNvSpPr txBox="1"/>
          <p:nvPr/>
        </p:nvSpPr>
        <p:spPr>
          <a:xfrm>
            <a:off x="383832" y="2294446"/>
            <a:ext cx="691390" cy="261610"/>
          </a:xfrm>
          <a:prstGeom prst="rect">
            <a:avLst/>
          </a:prstGeom>
          <a:noFill/>
        </p:spPr>
        <p:txBody>
          <a:bodyPr wrap="square" rtlCol="0">
            <a:spAutoFit/>
          </a:bodyPr>
          <a:lstStyle/>
          <a:p>
            <a:r>
              <a:rPr lang="en-US" sz="1100" dirty="0"/>
              <a:t>O-B Bias</a:t>
            </a:r>
          </a:p>
        </p:txBody>
      </p:sp>
      <p:cxnSp>
        <p:nvCxnSpPr>
          <p:cNvPr id="13" name="Straight Arrow Connector 12">
            <a:extLst>
              <a:ext uri="{FF2B5EF4-FFF2-40B4-BE49-F238E27FC236}">
                <a16:creationId xmlns:a16="http://schemas.microsoft.com/office/drawing/2014/main" id="{1B233C2B-1F59-204F-A72C-F2A9A842F6EE}"/>
              </a:ext>
            </a:extLst>
          </p:cNvPr>
          <p:cNvCxnSpPr>
            <a:cxnSpLocks/>
          </p:cNvCxnSpPr>
          <p:nvPr/>
        </p:nvCxnSpPr>
        <p:spPr>
          <a:xfrm>
            <a:off x="1552015" y="2794205"/>
            <a:ext cx="620902" cy="704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9F3FD2B-B635-A041-80F4-EF047E77D4BF}"/>
              </a:ext>
            </a:extLst>
          </p:cNvPr>
          <p:cNvSpPr txBox="1"/>
          <p:nvPr/>
        </p:nvSpPr>
        <p:spPr>
          <a:xfrm>
            <a:off x="1384866" y="2332128"/>
            <a:ext cx="1042778" cy="430887"/>
          </a:xfrm>
          <a:prstGeom prst="rect">
            <a:avLst/>
          </a:prstGeom>
          <a:noFill/>
        </p:spPr>
        <p:txBody>
          <a:bodyPr wrap="square" rtlCol="0">
            <a:spAutoFit/>
          </a:bodyPr>
          <a:lstStyle/>
          <a:p>
            <a:pPr algn="ctr"/>
            <a:r>
              <a:rPr lang="en-US" sz="1100" dirty="0"/>
              <a:t>Double </a:t>
            </a:r>
          </a:p>
          <a:p>
            <a:pPr algn="ctr"/>
            <a:r>
              <a:rPr lang="en-US" sz="1100" dirty="0"/>
              <a:t>Difference</a:t>
            </a:r>
          </a:p>
        </p:txBody>
      </p:sp>
      <p:pic>
        <p:nvPicPr>
          <p:cNvPr id="15" name="Picture 14">
            <a:extLst>
              <a:ext uri="{FF2B5EF4-FFF2-40B4-BE49-F238E27FC236}">
                <a16:creationId xmlns:a16="http://schemas.microsoft.com/office/drawing/2014/main" id="{0675EF0E-08B2-E143-BD9D-BF5F1DCE8C41}"/>
              </a:ext>
            </a:extLst>
          </p:cNvPr>
          <p:cNvPicPr>
            <a:picLocks noChangeAspect="1"/>
          </p:cNvPicPr>
          <p:nvPr/>
        </p:nvPicPr>
        <p:blipFill>
          <a:blip r:embed="rId2"/>
          <a:stretch>
            <a:fillRect/>
          </a:stretch>
        </p:blipFill>
        <p:spPr>
          <a:xfrm>
            <a:off x="7519968" y="4010968"/>
            <a:ext cx="4587658" cy="2517517"/>
          </a:xfrm>
          <a:prstGeom prst="rect">
            <a:avLst/>
          </a:prstGeom>
        </p:spPr>
      </p:pic>
      <p:sp>
        <p:nvSpPr>
          <p:cNvPr id="17" name="Rectangle 16">
            <a:extLst>
              <a:ext uri="{FF2B5EF4-FFF2-40B4-BE49-F238E27FC236}">
                <a16:creationId xmlns:a16="http://schemas.microsoft.com/office/drawing/2014/main" id="{8C0B6C3C-B984-4A45-BCBA-CE3363AAFF15}"/>
              </a:ext>
            </a:extLst>
          </p:cNvPr>
          <p:cNvSpPr/>
          <p:nvPr/>
        </p:nvSpPr>
        <p:spPr>
          <a:xfrm>
            <a:off x="7527664" y="3648109"/>
            <a:ext cx="4269762" cy="288199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E58CADF3-7D22-8343-A67B-426238D3553B}"/>
              </a:ext>
            </a:extLst>
          </p:cNvPr>
          <p:cNvSpPr txBox="1"/>
          <p:nvPr/>
        </p:nvSpPr>
        <p:spPr>
          <a:xfrm>
            <a:off x="8004817" y="3972321"/>
            <a:ext cx="3344766" cy="307777"/>
          </a:xfrm>
          <a:prstGeom prst="rect">
            <a:avLst/>
          </a:prstGeom>
          <a:noFill/>
        </p:spPr>
        <p:txBody>
          <a:bodyPr wrap="square" rtlCol="0">
            <a:spAutoFit/>
          </a:bodyPr>
          <a:lstStyle/>
          <a:p>
            <a:r>
              <a:rPr lang="en-US" sz="1400" dirty="0"/>
              <a:t>CRTM with MetOp-B GRAS input as transfer</a:t>
            </a:r>
          </a:p>
        </p:txBody>
      </p:sp>
      <p:sp>
        <p:nvSpPr>
          <p:cNvPr id="20" name="TextBox 19">
            <a:extLst>
              <a:ext uri="{FF2B5EF4-FFF2-40B4-BE49-F238E27FC236}">
                <a16:creationId xmlns:a16="http://schemas.microsoft.com/office/drawing/2014/main" id="{CB3E98E1-667F-4543-A35E-6AE34FD0CE67}"/>
              </a:ext>
            </a:extLst>
          </p:cNvPr>
          <p:cNvSpPr txBox="1"/>
          <p:nvPr/>
        </p:nvSpPr>
        <p:spPr>
          <a:xfrm>
            <a:off x="7979343" y="5164066"/>
            <a:ext cx="2921088" cy="307777"/>
          </a:xfrm>
          <a:prstGeom prst="rect">
            <a:avLst/>
          </a:prstGeom>
          <a:noFill/>
        </p:spPr>
        <p:txBody>
          <a:bodyPr wrap="square" rtlCol="0">
            <a:spAutoFit/>
          </a:bodyPr>
          <a:lstStyle/>
          <a:p>
            <a:r>
              <a:rPr lang="en-US" sz="1400" dirty="0"/>
              <a:t>SNOs with MetOp-B IASI as transfer</a:t>
            </a:r>
          </a:p>
        </p:txBody>
      </p:sp>
      <p:sp>
        <p:nvSpPr>
          <p:cNvPr id="21" name="TextBox 20">
            <a:extLst>
              <a:ext uri="{FF2B5EF4-FFF2-40B4-BE49-F238E27FC236}">
                <a16:creationId xmlns:a16="http://schemas.microsoft.com/office/drawing/2014/main" id="{6269C691-A921-1948-84E7-5C44AFDAAA22}"/>
              </a:ext>
            </a:extLst>
          </p:cNvPr>
          <p:cNvSpPr txBox="1"/>
          <p:nvPr/>
        </p:nvSpPr>
        <p:spPr>
          <a:xfrm>
            <a:off x="7579033" y="3662623"/>
            <a:ext cx="3123668" cy="307777"/>
          </a:xfrm>
          <a:prstGeom prst="rect">
            <a:avLst/>
          </a:prstGeom>
          <a:solidFill>
            <a:schemeClr val="accent1">
              <a:lumMod val="60000"/>
              <a:lumOff val="40000"/>
            </a:schemeClr>
          </a:solidFill>
          <a:ln>
            <a:solidFill>
              <a:schemeClr val="accent1"/>
            </a:solidFill>
          </a:ln>
        </p:spPr>
        <p:txBody>
          <a:bodyPr wrap="square" rtlCol="0">
            <a:spAutoFit/>
          </a:bodyPr>
          <a:lstStyle/>
          <a:p>
            <a:r>
              <a:rPr lang="en-US" sz="1400" b="1" dirty="0"/>
              <a:t>Double differences: Side-2 – Side-1</a:t>
            </a:r>
          </a:p>
        </p:txBody>
      </p:sp>
      <p:sp>
        <p:nvSpPr>
          <p:cNvPr id="25" name="Content Placeholder 2">
            <a:extLst>
              <a:ext uri="{FF2B5EF4-FFF2-40B4-BE49-F238E27FC236}">
                <a16:creationId xmlns:a16="http://schemas.microsoft.com/office/drawing/2014/main" id="{0313BC68-6E3F-BA4E-B7BA-93D6CC3C990A}"/>
              </a:ext>
            </a:extLst>
          </p:cNvPr>
          <p:cNvSpPr txBox="1">
            <a:spLocks/>
          </p:cNvSpPr>
          <p:nvPr/>
        </p:nvSpPr>
        <p:spPr>
          <a:xfrm>
            <a:off x="7558745" y="1250393"/>
            <a:ext cx="4439094" cy="1837960"/>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Suomi NPP </a:t>
            </a:r>
            <a:r>
              <a:rPr lang="en-US" dirty="0" err="1"/>
              <a:t>CrIS</a:t>
            </a:r>
            <a:r>
              <a:rPr lang="en-US" dirty="0"/>
              <a:t> Side-2</a:t>
            </a:r>
          </a:p>
          <a:p>
            <a:r>
              <a:rPr lang="en-US" dirty="0"/>
              <a:t>Agrees with S-NPP </a:t>
            </a:r>
            <a:r>
              <a:rPr lang="en-US" dirty="0" err="1"/>
              <a:t>CrIS</a:t>
            </a:r>
            <a:r>
              <a:rPr lang="en-US" dirty="0"/>
              <a:t> Side-1</a:t>
            </a:r>
          </a:p>
          <a:p>
            <a:r>
              <a:rPr lang="en-US" dirty="0"/>
              <a:t>Intercomparison with CRTM simulated BT with MetOp-B GRAS profiles as input:</a:t>
            </a:r>
          </a:p>
          <a:p>
            <a:pPr lvl="1"/>
            <a:r>
              <a:rPr lang="en-US" dirty="0"/>
              <a:t>0.1 K in LW</a:t>
            </a:r>
          </a:p>
          <a:p>
            <a:pPr lvl="1"/>
            <a:r>
              <a:rPr lang="en-US" dirty="0"/>
              <a:t>0.25 K in MW</a:t>
            </a:r>
          </a:p>
          <a:p>
            <a:r>
              <a:rPr lang="en-US" dirty="0"/>
              <a:t>Intercomparison with MetOp-B IASI SNOs:</a:t>
            </a:r>
          </a:p>
          <a:p>
            <a:pPr lvl="1"/>
            <a:r>
              <a:rPr lang="en-US" dirty="0"/>
              <a:t>Within 0.05K for the LW and MW channels </a:t>
            </a:r>
          </a:p>
          <a:p>
            <a:endParaRPr lang="en-US" dirty="0"/>
          </a:p>
          <a:p>
            <a:pPr marL="457200" lvl="1" indent="0">
              <a:buFont typeface="Arial" panose="020B0604020202020204" pitchFamily="34" charset="0"/>
              <a:buNone/>
            </a:pPr>
            <a:endParaRPr lang="en-US" dirty="0"/>
          </a:p>
        </p:txBody>
      </p:sp>
      <p:sp>
        <p:nvSpPr>
          <p:cNvPr id="28" name="TextBox 27">
            <a:extLst>
              <a:ext uri="{FF2B5EF4-FFF2-40B4-BE49-F238E27FC236}">
                <a16:creationId xmlns:a16="http://schemas.microsoft.com/office/drawing/2014/main" id="{EAD92D4A-DCB0-AD41-BC61-03B218631E99}"/>
              </a:ext>
            </a:extLst>
          </p:cNvPr>
          <p:cNvSpPr txBox="1"/>
          <p:nvPr/>
        </p:nvSpPr>
        <p:spPr>
          <a:xfrm>
            <a:off x="3625574" y="1144586"/>
            <a:ext cx="3399896" cy="2089888"/>
          </a:xfrm>
          <a:prstGeom prst="rect">
            <a:avLst/>
          </a:prstGeom>
          <a:noFill/>
        </p:spPr>
        <p:txBody>
          <a:bodyPr wrap="square" rtlCol="0">
            <a:normAutofit fontScale="70000" lnSpcReduction="20000"/>
          </a:bodyPr>
          <a:lstStyle/>
          <a:p>
            <a:pPr marL="285750" indent="-285750">
              <a:buFont typeface="Arial" panose="020B0604020202020204" pitchFamily="34" charset="0"/>
              <a:buChar char="•"/>
            </a:pPr>
            <a:r>
              <a:rPr lang="en-US" dirty="0"/>
              <a:t>Comparison between observed brightness temperatures and simulated brightness temperatures from a radiative transfer model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RO data provides the temperature and water vapor inputs with additional data provided by ECMWF reanalysis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Double difference taken to remove transfer and compare IR Sounders directly to one another</a:t>
            </a:r>
          </a:p>
        </p:txBody>
      </p:sp>
      <p:pic>
        <p:nvPicPr>
          <p:cNvPr id="29" name="Content Placeholder 17">
            <a:extLst>
              <a:ext uri="{FF2B5EF4-FFF2-40B4-BE49-F238E27FC236}">
                <a16:creationId xmlns:a16="http://schemas.microsoft.com/office/drawing/2014/main" id="{B5F0BC6A-2E6A-AE47-8AFE-783049430E67}"/>
              </a:ext>
            </a:extLst>
          </p:cNvPr>
          <p:cNvPicPr>
            <a:picLocks noGrp="1" noChangeAspect="1"/>
          </p:cNvPicPr>
          <p:nvPr>
            <p:ph sz="half" idx="1"/>
          </p:nvPr>
        </p:nvPicPr>
        <p:blipFill>
          <a:blip r:embed="rId3"/>
          <a:srcRect/>
          <a:stretch/>
        </p:blipFill>
        <p:spPr>
          <a:xfrm>
            <a:off x="354648" y="3386116"/>
            <a:ext cx="6276021" cy="3444021"/>
          </a:xfrm>
          <a:prstGeom prst="rect">
            <a:avLst/>
          </a:prstGeom>
        </p:spPr>
      </p:pic>
      <p:sp>
        <p:nvSpPr>
          <p:cNvPr id="30" name="TextBox 29">
            <a:extLst>
              <a:ext uri="{FF2B5EF4-FFF2-40B4-BE49-F238E27FC236}">
                <a16:creationId xmlns:a16="http://schemas.microsoft.com/office/drawing/2014/main" id="{7BDD0273-272D-5546-8B22-5B346E0CB34B}"/>
              </a:ext>
            </a:extLst>
          </p:cNvPr>
          <p:cNvSpPr txBox="1"/>
          <p:nvPr/>
        </p:nvSpPr>
        <p:spPr>
          <a:xfrm>
            <a:off x="1565470" y="3347180"/>
            <a:ext cx="3743400" cy="307777"/>
          </a:xfrm>
          <a:prstGeom prst="rect">
            <a:avLst/>
          </a:prstGeom>
          <a:noFill/>
        </p:spPr>
        <p:txBody>
          <a:bodyPr wrap="square" rtlCol="0">
            <a:spAutoFit/>
          </a:bodyPr>
          <a:lstStyle/>
          <a:p>
            <a:pPr algn="ctr"/>
            <a:r>
              <a:rPr lang="en-US" sz="1400" b="1" dirty="0"/>
              <a:t>Mean Bias: (</a:t>
            </a:r>
            <a:r>
              <a:rPr lang="en-US" sz="1400" b="1" dirty="0" err="1"/>
              <a:t>BT</a:t>
            </a:r>
            <a:r>
              <a:rPr lang="en-US" sz="1400" b="1" baseline="-25000" dirty="0" err="1"/>
              <a:t>obs</a:t>
            </a:r>
            <a:r>
              <a:rPr lang="en-US" sz="1400" b="1" dirty="0"/>
              <a:t> – BT</a:t>
            </a:r>
            <a:r>
              <a:rPr lang="en-US" sz="1400" b="1" baseline="-25000" dirty="0"/>
              <a:t>CRTM</a:t>
            </a:r>
            <a:r>
              <a:rPr lang="en-US" sz="1400" b="1" dirty="0"/>
              <a:t>)</a:t>
            </a:r>
          </a:p>
        </p:txBody>
      </p:sp>
      <p:sp>
        <p:nvSpPr>
          <p:cNvPr id="31" name="TextBox 30">
            <a:extLst>
              <a:ext uri="{FF2B5EF4-FFF2-40B4-BE49-F238E27FC236}">
                <a16:creationId xmlns:a16="http://schemas.microsoft.com/office/drawing/2014/main" id="{590102E2-F5E4-F348-B449-9FACF46E9C9F}"/>
              </a:ext>
            </a:extLst>
          </p:cNvPr>
          <p:cNvSpPr txBox="1"/>
          <p:nvPr/>
        </p:nvSpPr>
        <p:spPr>
          <a:xfrm>
            <a:off x="131743" y="5444485"/>
            <a:ext cx="7158829" cy="307777"/>
          </a:xfrm>
          <a:prstGeom prst="rect">
            <a:avLst/>
          </a:prstGeom>
          <a:noFill/>
        </p:spPr>
        <p:txBody>
          <a:bodyPr wrap="square" rtlCol="0">
            <a:spAutoFit/>
          </a:bodyPr>
          <a:lstStyle/>
          <a:p>
            <a:pPr algn="ctr"/>
            <a:r>
              <a:rPr lang="en-US" sz="1400" b="1" dirty="0"/>
              <a:t>Double Difference: (</a:t>
            </a:r>
            <a:r>
              <a:rPr lang="en-US" sz="1400" b="1" dirty="0" err="1"/>
              <a:t>BT</a:t>
            </a:r>
            <a:r>
              <a:rPr lang="en-US" sz="1400" b="1" baseline="-25000" dirty="0" err="1"/>
              <a:t>obs</a:t>
            </a:r>
            <a:r>
              <a:rPr lang="en-US" sz="1400" b="1" dirty="0"/>
              <a:t> – BT</a:t>
            </a:r>
            <a:r>
              <a:rPr lang="en-US" sz="1400" b="1" baseline="-25000" dirty="0"/>
              <a:t>CRTM</a:t>
            </a:r>
            <a:r>
              <a:rPr lang="en-US" sz="1400" b="1" dirty="0"/>
              <a:t>)</a:t>
            </a:r>
            <a:r>
              <a:rPr lang="en-US" sz="1400" b="1" baseline="-25000" dirty="0"/>
              <a:t>Side-2</a:t>
            </a:r>
            <a:r>
              <a:rPr lang="en-US" sz="1400" b="1" dirty="0"/>
              <a:t> – (</a:t>
            </a:r>
            <a:r>
              <a:rPr lang="en-US" sz="1400" b="1" dirty="0" err="1"/>
              <a:t>BT</a:t>
            </a:r>
            <a:r>
              <a:rPr lang="en-US" sz="1400" b="1" baseline="-25000" dirty="0" err="1"/>
              <a:t>obs</a:t>
            </a:r>
            <a:r>
              <a:rPr lang="en-US" sz="1400" b="1" dirty="0"/>
              <a:t> – BT</a:t>
            </a:r>
            <a:r>
              <a:rPr lang="en-US" sz="1400" b="1" baseline="-25000" dirty="0"/>
              <a:t>CRTM</a:t>
            </a:r>
            <a:r>
              <a:rPr lang="en-US" sz="1400" b="1" dirty="0"/>
              <a:t>) </a:t>
            </a:r>
            <a:r>
              <a:rPr lang="en-US" sz="1400" b="1" baseline="-25000" dirty="0"/>
              <a:t>Side-1</a:t>
            </a:r>
          </a:p>
        </p:txBody>
      </p:sp>
      <p:sp>
        <p:nvSpPr>
          <p:cNvPr id="32" name="TextBox 31">
            <a:extLst>
              <a:ext uri="{FF2B5EF4-FFF2-40B4-BE49-F238E27FC236}">
                <a16:creationId xmlns:a16="http://schemas.microsoft.com/office/drawing/2014/main" id="{9150B39B-860C-5A4F-A32A-128C000A9696}"/>
              </a:ext>
            </a:extLst>
          </p:cNvPr>
          <p:cNvSpPr txBox="1"/>
          <p:nvPr/>
        </p:nvSpPr>
        <p:spPr>
          <a:xfrm>
            <a:off x="1702155" y="4389878"/>
            <a:ext cx="3743400" cy="307777"/>
          </a:xfrm>
          <a:prstGeom prst="rect">
            <a:avLst/>
          </a:prstGeom>
          <a:noFill/>
        </p:spPr>
        <p:txBody>
          <a:bodyPr wrap="square" rtlCol="0">
            <a:spAutoFit/>
          </a:bodyPr>
          <a:lstStyle/>
          <a:p>
            <a:pPr algn="ctr"/>
            <a:r>
              <a:rPr lang="en-US" sz="1400" b="1" dirty="0"/>
              <a:t>Standard Deviation</a:t>
            </a:r>
          </a:p>
        </p:txBody>
      </p:sp>
      <p:cxnSp>
        <p:nvCxnSpPr>
          <p:cNvPr id="36" name="Straight Connector 35">
            <a:extLst>
              <a:ext uri="{FF2B5EF4-FFF2-40B4-BE49-F238E27FC236}">
                <a16:creationId xmlns:a16="http://schemas.microsoft.com/office/drawing/2014/main" id="{4558835E-4833-AC4B-8477-F0EF559D69A9}"/>
              </a:ext>
            </a:extLst>
          </p:cNvPr>
          <p:cNvCxnSpPr>
            <a:cxnSpLocks/>
          </p:cNvCxnSpPr>
          <p:nvPr/>
        </p:nvCxnSpPr>
        <p:spPr>
          <a:xfrm>
            <a:off x="2893112" y="5481049"/>
            <a:ext cx="1142611"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EC8EDC4-AD41-5340-A09E-2C1DD2A667D9}"/>
              </a:ext>
            </a:extLst>
          </p:cNvPr>
          <p:cNvCxnSpPr>
            <a:cxnSpLocks/>
          </p:cNvCxnSpPr>
          <p:nvPr/>
        </p:nvCxnSpPr>
        <p:spPr>
          <a:xfrm>
            <a:off x="4471845" y="5471843"/>
            <a:ext cx="1142611"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062B13B-5E63-DB4B-8827-02C9DABB6CC6}"/>
              </a:ext>
            </a:extLst>
          </p:cNvPr>
          <p:cNvCxnSpPr>
            <a:cxnSpLocks/>
          </p:cNvCxnSpPr>
          <p:nvPr/>
        </p:nvCxnSpPr>
        <p:spPr>
          <a:xfrm>
            <a:off x="3344770" y="3360766"/>
            <a:ext cx="1142611"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6392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55463-5B72-8445-B7BF-C41CBB28DE2F}"/>
              </a:ext>
            </a:extLst>
          </p:cNvPr>
          <p:cNvSpPr>
            <a:spLocks noGrp="1"/>
          </p:cNvSpPr>
          <p:nvPr>
            <p:ph type="title"/>
          </p:nvPr>
        </p:nvSpPr>
        <p:spPr/>
        <p:txBody>
          <a:bodyPr/>
          <a:lstStyle/>
          <a:p>
            <a:r>
              <a:rPr lang="en-US" dirty="0"/>
              <a:t>Upcoming Publications</a:t>
            </a:r>
          </a:p>
        </p:txBody>
      </p:sp>
      <p:sp>
        <p:nvSpPr>
          <p:cNvPr id="3" name="Content Placeholder 2">
            <a:extLst>
              <a:ext uri="{FF2B5EF4-FFF2-40B4-BE49-F238E27FC236}">
                <a16:creationId xmlns:a16="http://schemas.microsoft.com/office/drawing/2014/main" id="{D6487CD4-E058-5646-A670-F49EBB445B3D}"/>
              </a:ext>
            </a:extLst>
          </p:cNvPr>
          <p:cNvSpPr>
            <a:spLocks noGrp="1"/>
          </p:cNvSpPr>
          <p:nvPr>
            <p:ph idx="1"/>
          </p:nvPr>
        </p:nvSpPr>
        <p:spPr/>
        <p:txBody>
          <a:bodyPr/>
          <a:lstStyle/>
          <a:p>
            <a:r>
              <a:rPr lang="en-US" dirty="0"/>
              <a:t>Co-author of ”Simultaneous Radio Occultation for Inter-satellite Comparison of Bending Angles towards More Accurate Atmospheric Sounding” by Cao et al.</a:t>
            </a:r>
          </a:p>
          <a:p>
            <a:pPr lvl="1"/>
            <a:r>
              <a:rPr lang="en-US" dirty="0"/>
              <a:t>to be submitted to the Journal of Atmospheric and Oceanic Technology</a:t>
            </a:r>
          </a:p>
        </p:txBody>
      </p:sp>
    </p:spTree>
    <p:extLst>
      <p:ext uri="{BB962C8B-B14F-4D97-AF65-F5344CB8AC3E}">
        <p14:creationId xmlns:p14="http://schemas.microsoft.com/office/powerpoint/2010/main" val="1874234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412</Words>
  <Application>Microsoft Macintosh PowerPoint</Application>
  <PresentationFormat>Widescreen</PresentationFormat>
  <Paragraphs>45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RO Group Meeting</vt:lpstr>
      <vt:lpstr>Statement of work</vt:lpstr>
      <vt:lpstr>Important Results</vt:lpstr>
      <vt:lpstr>Upcoming Publications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 Group Meeting</dc:title>
  <dc:creator>Erin Lynch</dc:creator>
  <cp:lastModifiedBy>Erin Lynch</cp:lastModifiedBy>
  <cp:revision>8</cp:revision>
  <dcterms:created xsi:type="dcterms:W3CDTF">2020-03-04T18:36:16Z</dcterms:created>
  <dcterms:modified xsi:type="dcterms:W3CDTF">2020-03-04T20:12:07Z</dcterms:modified>
</cp:coreProperties>
</file>