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473BA2-74C2-4389-871C-A8A88698BCB0}">
          <p14:sldIdLst>
            <p14:sldId id="261"/>
            <p14:sldId id="262"/>
            <p14:sldId id="264"/>
          </p14:sldIdLst>
        </p14:section>
        <p14:section name="Untitled Section" id="{DE1C13A7-C3D6-42A7-8602-6D0EF023B93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9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8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5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8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8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8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3AC81-E4A5-4625-9A2A-281FAED439D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251B-0497-4DBA-B66B-96174928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4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1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Statement of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61872"/>
            <a:ext cx="10515600" cy="4915091"/>
          </a:xfrm>
        </p:spPr>
        <p:txBody>
          <a:bodyPr>
            <a:normAutofit/>
          </a:bodyPr>
          <a:lstStyle/>
          <a:p>
            <a:r>
              <a:rPr lang="en-US" dirty="0" smtClean="0"/>
              <a:t>Developing a dry temperature algorithm for FSI system</a:t>
            </a:r>
          </a:p>
          <a:p>
            <a:pPr lvl="1"/>
            <a:r>
              <a:rPr lang="en-US" dirty="0" smtClean="0"/>
              <a:t>The algorithm has been integrated into FSI system</a:t>
            </a:r>
            <a:endParaRPr lang="en-US" dirty="0"/>
          </a:p>
          <a:p>
            <a:r>
              <a:rPr lang="en-US" dirty="0" smtClean="0"/>
              <a:t>Developed a procedures to </a:t>
            </a:r>
            <a:r>
              <a:rPr lang="en-US" dirty="0" smtClean="0"/>
              <a:t>transform GFS forecast to ROPP forward model background </a:t>
            </a:r>
          </a:p>
          <a:p>
            <a:r>
              <a:rPr lang="en-US" dirty="0" smtClean="0"/>
              <a:t>Developed a procedures to transform RAOB to ROPP forward model background</a:t>
            </a:r>
          </a:p>
          <a:p>
            <a:r>
              <a:rPr lang="en-US" dirty="0" smtClean="0"/>
              <a:t>Compared bending angle and refractivity of  ROPP </a:t>
            </a:r>
            <a:r>
              <a:rPr lang="en-US" dirty="0"/>
              <a:t>forward model </a:t>
            </a:r>
            <a:r>
              <a:rPr lang="en-US" dirty="0" smtClean="0"/>
              <a:t>output with col-located RAOB, GFS, and ECMWF as input</a:t>
            </a:r>
          </a:p>
          <a:p>
            <a:endParaRPr lang="en-US" dirty="0" smtClean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540" y="4765009"/>
            <a:ext cx="2926080" cy="146304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0" y="4713923"/>
            <a:ext cx="2926080" cy="1463040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380" y="4713923"/>
            <a:ext cx="2926080" cy="1463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3160" y="6228255"/>
            <a:ext cx="87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RAOB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7088" y="6176963"/>
            <a:ext cx="87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GFS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04960" y="6176963"/>
            <a:ext cx="981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ECMWF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8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851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222222"/>
                </a:solidFill>
                <a:cs typeface="Arial" panose="020B0604020202020204" pitchFamily="34" charset="0"/>
              </a:rPr>
              <a:t>Current Work:</a:t>
            </a:r>
            <a:r>
              <a:rPr lang="en-US" dirty="0"/>
              <a:t> </a:t>
            </a:r>
            <a:r>
              <a:rPr lang="en-US" sz="2200" dirty="0"/>
              <a:t>Developing a dry temperature algorithm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24128"/>
            <a:ext cx="11713464" cy="5152835"/>
          </a:xfrm>
        </p:spPr>
        <p:txBody>
          <a:bodyPr/>
          <a:lstStyle/>
          <a:p>
            <a:r>
              <a:rPr lang="en-US" dirty="0" smtClean="0"/>
              <a:t>Developed a dry temperature and dry press algorithm and tested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Integrated the algorithm into FSI system and compared with UCAR’s products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0359" y="1659495"/>
            <a:ext cx="4276009" cy="1590428"/>
            <a:chOff x="672592" y="1558354"/>
            <a:chExt cx="10466438" cy="4921468"/>
          </a:xfrm>
        </p:grpSpPr>
        <p:sp>
          <p:nvSpPr>
            <p:cNvPr id="6" name="Rectangle 5"/>
            <p:cNvSpPr/>
            <p:nvPr/>
          </p:nvSpPr>
          <p:spPr>
            <a:xfrm>
              <a:off x="2134362" y="1558354"/>
              <a:ext cx="3213245" cy="467626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 Following Functions will be Replaced by </a:t>
              </a:r>
              <a:r>
                <a:rPr lang="en-US" sz="600" b="1" u="sng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STAR FSI </a:t>
              </a:r>
              <a:endParaRPr lang="en-US" sz="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01938" y="2922522"/>
              <a:ext cx="2690687" cy="25649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/>
                <a:t>ROPP_OCC (FULL)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72592" y="3009162"/>
              <a:ext cx="1301426" cy="6217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Level 1A data</a:t>
              </a:r>
              <a:endParaRPr lang="en-US" sz="600" dirty="0"/>
            </a:p>
          </p:txBody>
        </p:sp>
        <p:cxnSp>
          <p:nvCxnSpPr>
            <p:cNvPr id="9" name="Straight Arrow Connector 8"/>
            <p:cNvCxnSpPr>
              <a:stCxn id="8" idx="3"/>
              <a:endCxn id="31" idx="1"/>
            </p:cNvCxnSpPr>
            <p:nvPr/>
          </p:nvCxnSpPr>
          <p:spPr>
            <a:xfrm>
              <a:off x="1974018" y="3320059"/>
              <a:ext cx="427921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7612670" y="5796576"/>
              <a:ext cx="1650076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>
                  <a:solidFill>
                    <a:srgbClr val="FFFF00"/>
                  </a:solidFill>
                </a:rPr>
                <a:t>STAR Dry Temperature</a:t>
              </a:r>
              <a:endParaRPr lang="en-US" sz="600" dirty="0">
                <a:solidFill>
                  <a:srgbClr val="FFFF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9473847" y="5819437"/>
              <a:ext cx="1665183" cy="41518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</a:rPr>
                <a:t>D: </a:t>
              </a:r>
              <a:r>
                <a:rPr lang="en-US" sz="600" dirty="0" err="1" smtClean="0"/>
                <a:t>Tdry</a:t>
              </a:r>
              <a:endParaRPr lang="en-US" sz="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12670" y="3762746"/>
              <a:ext cx="1650076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FFFF00"/>
                  </a:solidFill>
                </a:rPr>
                <a:t>STAR Dry </a:t>
              </a:r>
              <a:r>
                <a:rPr lang="en-US" sz="600" dirty="0" smtClean="0">
                  <a:solidFill>
                    <a:srgbClr val="FFFF00"/>
                  </a:solidFill>
                </a:rPr>
                <a:t>Temperature</a:t>
              </a:r>
              <a:endParaRPr lang="en-US" sz="600" dirty="0">
                <a:solidFill>
                  <a:srgbClr val="FFFF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473847" y="3797326"/>
              <a:ext cx="1665183" cy="4591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</a:rPr>
                <a:t>B: </a:t>
              </a:r>
              <a:r>
                <a:rPr lang="en-US" sz="600" dirty="0" err="1" smtClean="0"/>
                <a:t>Tdry</a:t>
              </a:r>
              <a:endParaRPr lang="en-US" sz="600" dirty="0"/>
            </a:p>
          </p:txBody>
        </p:sp>
        <p:cxnSp>
          <p:nvCxnSpPr>
            <p:cNvPr id="14" name="Elbow Connector 13"/>
            <p:cNvCxnSpPr>
              <a:stCxn id="8" idx="2"/>
              <a:endCxn id="35" idx="1"/>
            </p:cNvCxnSpPr>
            <p:nvPr/>
          </p:nvCxnSpPr>
          <p:spPr>
            <a:xfrm rot="16200000" flipH="1">
              <a:off x="1027065" y="3927191"/>
              <a:ext cx="1671111" cy="1078634"/>
            </a:xfrm>
            <a:prstGeom prst="bentConnector2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2" idx="3"/>
              <a:endCxn id="19" idx="1"/>
            </p:cNvCxnSpPr>
            <p:nvPr/>
          </p:nvCxnSpPr>
          <p:spPr>
            <a:xfrm flipV="1">
              <a:off x="5084360" y="3822196"/>
              <a:ext cx="478297" cy="2613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2" idx="3"/>
              <a:endCxn id="13" idx="2"/>
            </p:cNvCxnSpPr>
            <p:nvPr/>
          </p:nvCxnSpPr>
          <p:spPr>
            <a:xfrm>
              <a:off x="9262746" y="4009635"/>
              <a:ext cx="211100" cy="17289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36" idx="3"/>
              <a:endCxn id="23" idx="1"/>
            </p:cNvCxnSpPr>
            <p:nvPr/>
          </p:nvCxnSpPr>
          <p:spPr>
            <a:xfrm flipV="1">
              <a:off x="5088690" y="5819437"/>
              <a:ext cx="473967" cy="109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0" idx="3"/>
              <a:endCxn id="11" idx="2"/>
            </p:cNvCxnSpPr>
            <p:nvPr/>
          </p:nvCxnSpPr>
          <p:spPr>
            <a:xfrm flipV="1">
              <a:off x="9262746" y="6027030"/>
              <a:ext cx="211100" cy="16435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/>
            <p:cNvSpPr/>
            <p:nvPr/>
          </p:nvSpPr>
          <p:spPr>
            <a:xfrm>
              <a:off x="5562657" y="3615798"/>
              <a:ext cx="1565562" cy="4127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Alt</a:t>
              </a:r>
              <a:endParaRPr lang="en-US" sz="600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568811" y="4069786"/>
              <a:ext cx="1565562" cy="4127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Ref(</a:t>
              </a:r>
              <a:r>
                <a:rPr lang="en-US" sz="600" dirty="0" smtClean="0">
                  <a:solidFill>
                    <a:srgbClr val="FF0000"/>
                  </a:solidFill>
                </a:rPr>
                <a:t>NONFULL</a:t>
              </a:r>
              <a:r>
                <a:rPr lang="en-US" sz="600" dirty="0" smtClean="0"/>
                <a:t>)</a:t>
              </a:r>
              <a:endParaRPr lang="en-US" sz="600" dirty="0"/>
            </a:p>
          </p:txBody>
        </p:sp>
        <p:cxnSp>
          <p:nvCxnSpPr>
            <p:cNvPr id="21" name="Straight Arrow Connector 20"/>
            <p:cNvCxnSpPr>
              <a:stCxn id="19" idx="3"/>
              <a:endCxn id="12" idx="1"/>
            </p:cNvCxnSpPr>
            <p:nvPr/>
          </p:nvCxnSpPr>
          <p:spPr>
            <a:xfrm>
              <a:off x="7128219" y="3822196"/>
              <a:ext cx="484451" cy="18743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20" idx="3"/>
              <a:endCxn id="12" idx="1"/>
            </p:cNvCxnSpPr>
            <p:nvPr/>
          </p:nvCxnSpPr>
          <p:spPr>
            <a:xfrm flipV="1">
              <a:off x="7134373" y="4009634"/>
              <a:ext cx="478297" cy="26655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ounded Rectangle 22"/>
            <p:cNvSpPr/>
            <p:nvPr/>
          </p:nvSpPr>
          <p:spPr>
            <a:xfrm>
              <a:off x="5562657" y="5613039"/>
              <a:ext cx="1571716" cy="4127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Alt</a:t>
              </a:r>
              <a:endParaRPr lang="en-US" sz="6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562657" y="6067027"/>
              <a:ext cx="1589162" cy="4127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Ref(</a:t>
              </a:r>
              <a:r>
                <a:rPr lang="en-US" sz="600" dirty="0" smtClean="0">
                  <a:solidFill>
                    <a:srgbClr val="FF0000"/>
                  </a:solidFill>
                </a:rPr>
                <a:t>NONFULL</a:t>
              </a:r>
              <a:r>
                <a:rPr lang="en-US" sz="600" dirty="0" smtClean="0"/>
                <a:t>)</a:t>
              </a:r>
              <a:endParaRPr lang="en-US" sz="600" dirty="0"/>
            </a:p>
          </p:txBody>
        </p:sp>
        <p:cxnSp>
          <p:nvCxnSpPr>
            <p:cNvPr id="25" name="Straight Arrow Connector 24"/>
            <p:cNvCxnSpPr>
              <a:stCxn id="36" idx="3"/>
              <a:endCxn id="39" idx="2"/>
            </p:cNvCxnSpPr>
            <p:nvPr/>
          </p:nvCxnSpPr>
          <p:spPr>
            <a:xfrm flipV="1">
              <a:off x="5088690" y="5182521"/>
              <a:ext cx="579605" cy="647816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36" idx="3"/>
              <a:endCxn id="24" idx="1"/>
            </p:cNvCxnSpPr>
            <p:nvPr/>
          </p:nvCxnSpPr>
          <p:spPr>
            <a:xfrm>
              <a:off x="5088690" y="5830337"/>
              <a:ext cx="473967" cy="44308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3" idx="3"/>
              <a:endCxn id="10" idx="1"/>
            </p:cNvCxnSpPr>
            <p:nvPr/>
          </p:nvCxnSpPr>
          <p:spPr>
            <a:xfrm>
              <a:off x="7134373" y="5819437"/>
              <a:ext cx="478297" cy="224027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3"/>
              <a:endCxn id="10" idx="1"/>
            </p:cNvCxnSpPr>
            <p:nvPr/>
          </p:nvCxnSpPr>
          <p:spPr>
            <a:xfrm flipV="1">
              <a:off x="7151819" y="6043464"/>
              <a:ext cx="460851" cy="229961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32" idx="3"/>
              <a:endCxn id="38" idx="2"/>
            </p:cNvCxnSpPr>
            <p:nvPr/>
          </p:nvCxnSpPr>
          <p:spPr>
            <a:xfrm flipV="1">
              <a:off x="5084360" y="3179494"/>
              <a:ext cx="583935" cy="668837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2" idx="3"/>
              <a:endCxn id="20" idx="1"/>
            </p:cNvCxnSpPr>
            <p:nvPr/>
          </p:nvCxnSpPr>
          <p:spPr>
            <a:xfrm>
              <a:off x="5084360" y="3848331"/>
              <a:ext cx="484451" cy="427853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401938" y="3179494"/>
              <a:ext cx="2691083" cy="2811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Bending Angle(</a:t>
              </a:r>
              <a:r>
                <a:rPr lang="en-US" sz="600" dirty="0" smtClean="0">
                  <a:solidFill>
                    <a:srgbClr val="FF0000"/>
                  </a:solidFill>
                </a:rPr>
                <a:t>FULL</a:t>
              </a:r>
              <a:r>
                <a:rPr lang="en-US" sz="600" dirty="0" smtClean="0"/>
                <a:t>)</a:t>
              </a:r>
              <a:endParaRPr lang="en-US" sz="6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01938" y="3707766"/>
              <a:ext cx="2682422" cy="2811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Refractivity</a:t>
              </a:r>
              <a:endParaRPr lang="en-US" sz="600" dirty="0"/>
            </a:p>
          </p:txBody>
        </p:sp>
        <p:cxnSp>
          <p:nvCxnSpPr>
            <p:cNvPr id="33" name="Straight Arrow Connector 32"/>
            <p:cNvCxnSpPr>
              <a:stCxn id="31" idx="2"/>
              <a:endCxn id="32" idx="0"/>
            </p:cNvCxnSpPr>
            <p:nvPr/>
          </p:nvCxnSpPr>
          <p:spPr>
            <a:xfrm flipH="1">
              <a:off x="3743149" y="3460623"/>
              <a:ext cx="4331" cy="247143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2401938" y="4913672"/>
              <a:ext cx="2695017" cy="25649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/>
                <a:t>ROPP_OCC (NONFULL)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401938" y="5161500"/>
              <a:ext cx="2695413" cy="2811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Bending Angle(</a:t>
              </a:r>
              <a:r>
                <a:rPr lang="en-US" sz="600" dirty="0" smtClean="0">
                  <a:solidFill>
                    <a:srgbClr val="FF0000"/>
                  </a:solidFill>
                </a:rPr>
                <a:t>NONFULL</a:t>
              </a:r>
              <a:r>
                <a:rPr lang="en-US" sz="600" dirty="0" smtClean="0"/>
                <a:t>)</a:t>
              </a:r>
              <a:endParaRPr lang="en-US" sz="6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01938" y="5689772"/>
              <a:ext cx="2686752" cy="2811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smtClean="0"/>
                <a:t>Refractivity</a:t>
              </a:r>
              <a:endParaRPr lang="en-US" sz="600" dirty="0"/>
            </a:p>
          </p:txBody>
        </p:sp>
        <p:cxnSp>
          <p:nvCxnSpPr>
            <p:cNvPr id="37" name="Straight Arrow Connector 36"/>
            <p:cNvCxnSpPr>
              <a:stCxn id="35" idx="2"/>
              <a:endCxn id="36" idx="0"/>
            </p:cNvCxnSpPr>
            <p:nvPr/>
          </p:nvCxnSpPr>
          <p:spPr>
            <a:xfrm flipH="1">
              <a:off x="3745314" y="5442629"/>
              <a:ext cx="4331" cy="247143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5668295" y="2961263"/>
              <a:ext cx="1331068" cy="4364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FF0000"/>
                  </a:solidFill>
                </a:rPr>
                <a:t>A</a:t>
              </a:r>
              <a:r>
                <a:rPr lang="en-US" sz="600" dirty="0" smtClean="0">
                  <a:solidFill>
                    <a:srgbClr val="FF0000"/>
                  </a:solidFill>
                </a:rPr>
                <a:t>: </a:t>
              </a:r>
              <a:r>
                <a:rPr lang="en-US" sz="600" dirty="0" err="1" smtClean="0"/>
                <a:t>Tdry</a:t>
              </a:r>
              <a:endParaRPr lang="en-US" sz="600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5668295" y="4964290"/>
              <a:ext cx="1331068" cy="4364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FF0000"/>
                  </a:solidFill>
                </a:rPr>
                <a:t>C</a:t>
              </a:r>
              <a:r>
                <a:rPr lang="en-US" sz="600" dirty="0" smtClean="0">
                  <a:solidFill>
                    <a:srgbClr val="FF0000"/>
                  </a:solidFill>
                </a:rPr>
                <a:t>: </a:t>
              </a:r>
              <a:r>
                <a:rPr lang="en-US" sz="600" dirty="0" err="1" smtClean="0"/>
                <a:t>Tdry</a:t>
              </a:r>
              <a:endParaRPr lang="en-US" sz="600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968608" y="1762702"/>
              <a:ext cx="3888958" cy="2034626"/>
            </a:xfrm>
            <a:custGeom>
              <a:avLst/>
              <a:gdLst>
                <a:gd name="connsiteX0" fmla="*/ 3073706 w 3189983"/>
                <a:gd name="connsiteY0" fmla="*/ 1277386 h 1277386"/>
                <a:gd name="connsiteX1" fmla="*/ 2820318 w 3189983"/>
                <a:gd name="connsiteY1" fmla="*/ 54514 h 1277386"/>
                <a:gd name="connsiteX2" fmla="*/ 0 w 3189983"/>
                <a:gd name="connsiteY2" fmla="*/ 197733 h 1277386"/>
                <a:gd name="connsiteX3" fmla="*/ 0 w 3189983"/>
                <a:gd name="connsiteY3" fmla="*/ 197733 h 127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983" h="1277386">
                  <a:moveTo>
                    <a:pt x="3073706" y="1277386"/>
                  </a:moveTo>
                  <a:cubicBezTo>
                    <a:pt x="3203154" y="755921"/>
                    <a:pt x="3332602" y="234456"/>
                    <a:pt x="2820318" y="54514"/>
                  </a:cubicBezTo>
                  <a:cubicBezTo>
                    <a:pt x="2308034" y="-125428"/>
                    <a:pt x="0" y="197733"/>
                    <a:pt x="0" y="197733"/>
                  </a:cubicBezTo>
                  <a:lnTo>
                    <a:pt x="0" y="19773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00" b="1" u="sng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STAR </a:t>
              </a:r>
              <a:r>
                <a:rPr lang="en-US" sz="600" b="1" u="sng" dirty="0" err="1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Tdry</a:t>
              </a:r>
              <a:r>
                <a:rPr lang="en-US" sz="600" b="1" u="sng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00" b="1" dirty="0" smtClean="0">
                  <a:solidFill>
                    <a:srgbClr val="00B050"/>
                  </a:solidFill>
                </a:rPr>
                <a:t>will be integrate to FSI</a:t>
              </a:r>
              <a:endParaRPr lang="en-US" sz="6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49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384" y="1523888"/>
            <a:ext cx="4267424" cy="213371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4586" y="1497812"/>
            <a:ext cx="1812478" cy="194169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43" y="4006675"/>
            <a:ext cx="2363864" cy="27432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713" y="4006675"/>
            <a:ext cx="2363311" cy="274320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092" y="4006675"/>
            <a:ext cx="2344479" cy="274320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735" y="4006675"/>
            <a:ext cx="235417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0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28016"/>
            <a:ext cx="6339840" cy="438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Further compared </a:t>
            </a:r>
            <a:r>
              <a:rPr lang="en-US" dirty="0"/>
              <a:t>with </a:t>
            </a:r>
            <a:r>
              <a:rPr lang="en-US" dirty="0" smtClean="0"/>
              <a:t>ROPP’s products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62" y="653002"/>
            <a:ext cx="2363864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63" y="653002"/>
            <a:ext cx="2377708" cy="274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508" y="653002"/>
            <a:ext cx="2357562" cy="2743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006" y="653002"/>
            <a:ext cx="2355878" cy="2743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769" y="3741785"/>
            <a:ext cx="2136262" cy="2743200"/>
          </a:xfrm>
          <a:prstGeom prst="rect">
            <a:avLst/>
          </a:prstGeom>
        </p:spPr>
      </p:pic>
      <p:sp>
        <p:nvSpPr>
          <p:cNvPr id="12" name="Content Placeholder 5"/>
          <p:cNvSpPr txBox="1">
            <a:spLocks/>
          </p:cNvSpPr>
          <p:nvPr/>
        </p:nvSpPr>
        <p:spPr>
          <a:xfrm>
            <a:off x="1198120" y="3396203"/>
            <a:ext cx="5385560" cy="4259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difference of ROPP with UCAR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6169660" y="4356322"/>
            <a:ext cx="4293611" cy="1258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bending angle and refractivity needs to be further improved  </a:t>
            </a:r>
          </a:p>
          <a:p>
            <a:r>
              <a:rPr lang="en-US" dirty="0" smtClean="0"/>
              <a:t>Possible paper is about how to improve STAR FSI system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56861</TotalTime>
  <Words>184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Statement of Work</vt:lpstr>
      <vt:lpstr>Current Work: Developing a dry temperature algorithm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Yuxiang He</dc:creator>
  <cp:lastModifiedBy>Yuxiang He</cp:lastModifiedBy>
  <cp:revision>193</cp:revision>
  <dcterms:created xsi:type="dcterms:W3CDTF">2019-09-12T14:34:40Z</dcterms:created>
  <dcterms:modified xsi:type="dcterms:W3CDTF">2020-03-04T20:27:22Z</dcterms:modified>
</cp:coreProperties>
</file>