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1176-7E86-4CF2-A217-D3823508114B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EB682-6254-43EF-8DD0-F4505FC27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98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E7839-A7F0-4B21-B82C-646F11451ED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91F-B476-42F1-B5FB-CBFC3B88E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35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E7839-A7F0-4B21-B82C-646F11451ED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91F-B476-42F1-B5FB-CBFC3B88E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69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E7839-A7F0-4B21-B82C-646F11451ED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91F-B476-42F1-B5FB-CBFC3B88E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80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E7839-A7F0-4B21-B82C-646F11451ED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91F-B476-42F1-B5FB-CBFC3B88E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13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E7839-A7F0-4B21-B82C-646F11451ED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91F-B476-42F1-B5FB-CBFC3B88E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8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E7839-A7F0-4B21-B82C-646F11451ED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91F-B476-42F1-B5FB-CBFC3B88E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5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E7839-A7F0-4B21-B82C-646F11451ED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91F-B476-42F1-B5FB-CBFC3B88E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2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E7839-A7F0-4B21-B82C-646F11451ED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91F-B476-42F1-B5FB-CBFC3B88E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2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E7839-A7F0-4B21-B82C-646F11451ED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91F-B476-42F1-B5FB-CBFC3B88E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73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E7839-A7F0-4B21-B82C-646F11451ED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91F-B476-42F1-B5FB-CBFC3B88E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E7839-A7F0-4B21-B82C-646F11451ED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2691F-B476-42F1-B5FB-CBFC3B88E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9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E7839-A7F0-4B21-B82C-646F11451ED0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2691F-B476-42F1-B5FB-CBFC3B88E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Statement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94437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</a:t>
            </a:r>
            <a:r>
              <a:rPr lang="en-US" dirty="0" smtClean="0"/>
              <a:t>articipate </a:t>
            </a:r>
            <a:r>
              <a:rPr lang="en-US" dirty="0"/>
              <a:t>in studies to use satellite data to quantify the uncertainty of Global Positioning System (GPS) radio occultation COSMIC-2 refractivity, bending angle, temperature, and water vapor profiles specifically focusing on mid- and lower-troposphere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Provide </a:t>
            </a:r>
            <a:r>
              <a:rPr lang="en-US" dirty="0"/>
              <a:t>support for using satellite-based Radio Occultation (RO) derived atmospheric profiles for assimilation into National Weather Service (NWS) numerical forecasts and models by providing spatial and temporal COSMIC-2 bending angle and refractivity error estimate for further numerical forecast experiment. </a:t>
            </a:r>
          </a:p>
          <a:p>
            <a:r>
              <a:rPr lang="en-US" dirty="0"/>
              <a:t>Q</a:t>
            </a:r>
            <a:r>
              <a:rPr lang="en-US" dirty="0" smtClean="0"/>
              <a:t>uantifying </a:t>
            </a:r>
            <a:r>
              <a:rPr lang="en-US" dirty="0"/>
              <a:t>impacts of the optimal estimates of RO bending angle observation uncertainty (known as Local Special Width - LSW) at all the vertical levels for each individual RO </a:t>
            </a:r>
            <a:r>
              <a:rPr lang="en-US" dirty="0" smtClean="0"/>
              <a:t>profile, </a:t>
            </a:r>
            <a:r>
              <a:rPr lang="en-US" dirty="0"/>
              <a:t>and assess its impact of RO data on global numerical weather prediction.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500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Working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90380" cy="4351338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NOAA ICVS (Integrated Cal/Val System) for GNSS-RO </a:t>
            </a:r>
            <a:r>
              <a:rPr lang="en-US" dirty="0" smtClean="0"/>
              <a:t>Monitor</a:t>
            </a:r>
          </a:p>
          <a:p>
            <a:pPr lvl="1"/>
            <a:r>
              <a:rPr lang="en-US" dirty="0"/>
              <a:t>Monitoring RO product parameters and instrument performance at all levels. </a:t>
            </a:r>
            <a:endParaRPr lang="en-US" dirty="0" smtClean="0"/>
          </a:p>
          <a:p>
            <a:pPr lvl="1"/>
            <a:r>
              <a:rPr lang="en-US" dirty="0" smtClean="0"/>
              <a:t>Routine </a:t>
            </a:r>
            <a:r>
              <a:rPr lang="en-US" dirty="0"/>
              <a:t>comparison of profiles with those from </a:t>
            </a:r>
            <a:r>
              <a:rPr lang="en-US" dirty="0" smtClean="0"/>
              <a:t>radiosondes and model output</a:t>
            </a:r>
          </a:p>
          <a:p>
            <a:pPr lvl="1"/>
            <a:r>
              <a:rPr lang="en-US" dirty="0" smtClean="0"/>
              <a:t>Near </a:t>
            </a:r>
            <a:r>
              <a:rPr lang="en-US" dirty="0"/>
              <a:t>real time and long-term monitoring of the parameters.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GNSS-RO L3 </a:t>
            </a:r>
            <a:r>
              <a:rPr lang="en-US" dirty="0" smtClean="0"/>
              <a:t>MMC </a:t>
            </a:r>
            <a:r>
              <a:rPr lang="en-US" dirty="0" smtClean="0"/>
              <a:t>Product</a:t>
            </a:r>
          </a:p>
          <a:p>
            <a:pPr lvl="1"/>
            <a:r>
              <a:rPr lang="en-US" dirty="0" smtClean="0"/>
              <a:t>Construct temperature </a:t>
            </a:r>
            <a:r>
              <a:rPr lang="en-US" dirty="0"/>
              <a:t>monthly mean climatology (MMC) </a:t>
            </a:r>
            <a:r>
              <a:rPr lang="en-US" dirty="0" smtClean="0"/>
              <a:t>from multiple RO missions. </a:t>
            </a:r>
            <a:r>
              <a:rPr lang="en-US" dirty="0"/>
              <a:t>The sampling errors for each mission for each individual months are estimated by using NCEP, </a:t>
            </a:r>
            <a:r>
              <a:rPr lang="en-US" dirty="0" smtClean="0"/>
              <a:t>ERA5, </a:t>
            </a:r>
            <a:r>
              <a:rPr lang="en-US" dirty="0"/>
              <a:t>and </a:t>
            </a:r>
            <a:r>
              <a:rPr lang="en-US" dirty="0" smtClean="0"/>
              <a:t>MERRA-2 </a:t>
            </a:r>
            <a:r>
              <a:rPr lang="en-US" dirty="0"/>
              <a:t>reanalysis data. The mean and standard deviation of the mean sampling errors are estimated.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Total Column Water Vapor </a:t>
            </a:r>
            <a:r>
              <a:rPr lang="en-US" dirty="0" smtClean="0"/>
              <a:t>Validation</a:t>
            </a:r>
          </a:p>
          <a:p>
            <a:pPr lvl="1"/>
            <a:r>
              <a:rPr lang="en-US" dirty="0"/>
              <a:t>inter-comparison of </a:t>
            </a:r>
            <a:r>
              <a:rPr lang="en-US" dirty="0" smtClean="0"/>
              <a:t>water vapor profiles </a:t>
            </a:r>
            <a:r>
              <a:rPr lang="en-US" dirty="0"/>
              <a:t>using </a:t>
            </a:r>
            <a:r>
              <a:rPr lang="en-US" dirty="0" smtClean="0"/>
              <a:t>UCAR, ROMSAF </a:t>
            </a:r>
            <a:r>
              <a:rPr lang="en-US" dirty="0"/>
              <a:t>and </a:t>
            </a:r>
            <a:r>
              <a:rPr lang="en-US" dirty="0" smtClean="0"/>
              <a:t>STAR wet profile products </a:t>
            </a:r>
            <a:r>
              <a:rPr lang="en-US" dirty="0"/>
              <a:t>to demonstrate the </a:t>
            </a:r>
            <a:r>
              <a:rPr lang="en-US" dirty="0" smtClean="0"/>
              <a:t>uncertainty </a:t>
            </a:r>
            <a:r>
              <a:rPr lang="en-US" dirty="0"/>
              <a:t>caused by using different </a:t>
            </a:r>
            <a:r>
              <a:rPr lang="en-US" dirty="0" smtClean="0"/>
              <a:t>1Dvar algorithm.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Radiosonde calibration</a:t>
            </a:r>
          </a:p>
          <a:p>
            <a:pPr lvl="1"/>
            <a:r>
              <a:rPr lang="en-US" dirty="0" smtClean="0"/>
              <a:t>Quantify and calibrate radiosonde temperature and water vapor bias for each individual instrument.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425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Paper in preparing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8925"/>
            <a:r>
              <a:rPr lang="en-US" dirty="0" smtClean="0">
                <a:effectLst/>
                <a:latin typeface="arial" panose="020B0604020202020204" pitchFamily="34" charset="0"/>
              </a:rPr>
              <a:t>inter-comparison of COSMIC-2 bending angle and refractivity profiles using ROPP and FSI C2 products 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demonstrate the "potential structure uncertainty" caused by using different inversion approaches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91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306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Office Theme</vt:lpstr>
      <vt:lpstr>Statement of work</vt:lpstr>
      <vt:lpstr>Working list</vt:lpstr>
      <vt:lpstr>Paper in preparing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Xinjia Zhou</dc:creator>
  <cp:lastModifiedBy>Xinjia Zhou</cp:lastModifiedBy>
  <cp:revision>6</cp:revision>
  <dcterms:created xsi:type="dcterms:W3CDTF">2020-03-03T21:06:47Z</dcterms:created>
  <dcterms:modified xsi:type="dcterms:W3CDTF">2020-03-04T20:19:13Z</dcterms:modified>
</cp:coreProperties>
</file>